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49" name="Image 48"/>
          <p:cNvPicPr/>
          <p:nvPr/>
        </p:nvPicPr>
        <p:blipFill>
          <a:blip r:embed="rId2" cstate="print"/>
          <a:stretch/>
        </p:blipFill>
        <p:spPr>
          <a:xfrm>
            <a:off x="2413440" y="2675520"/>
            <a:ext cx="4324680" cy="3450240"/>
          </a:xfrm>
          <a:prstGeom prst="rect">
            <a:avLst/>
          </a:prstGeom>
          <a:ln>
            <a:noFill/>
          </a:ln>
        </p:spPr>
      </p:pic>
      <p:pic>
        <p:nvPicPr>
          <p:cNvPr id="50" name="Image 49"/>
          <p:cNvPicPr/>
          <p:nvPr/>
        </p:nvPicPr>
        <p:blipFill>
          <a:blip r:embed="rId2" cstate="print"/>
          <a:stretch/>
        </p:blipFill>
        <p:spPr>
          <a:xfrm>
            <a:off x="2413440" y="2675520"/>
            <a:ext cx="4324680" cy="34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94" name="Image 93"/>
          <p:cNvPicPr/>
          <p:nvPr/>
        </p:nvPicPr>
        <p:blipFill>
          <a:blip r:embed="rId2" cstate="print"/>
          <a:stretch/>
        </p:blipFill>
        <p:spPr>
          <a:xfrm>
            <a:off x="2413440" y="2675520"/>
            <a:ext cx="4324680" cy="3450240"/>
          </a:xfrm>
          <a:prstGeom prst="rect">
            <a:avLst/>
          </a:prstGeom>
          <a:ln>
            <a:noFill/>
          </a:ln>
        </p:spPr>
      </p:pic>
      <p:pic>
        <p:nvPicPr>
          <p:cNvPr id="95" name="Image 94"/>
          <p:cNvPicPr/>
          <p:nvPr/>
        </p:nvPicPr>
        <p:blipFill>
          <a:blip r:embed="rId2" cstate="print"/>
          <a:stretch/>
        </p:blipFill>
        <p:spPr>
          <a:xfrm>
            <a:off x="2413440" y="2675520"/>
            <a:ext cx="4324680" cy="34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Modifiez le style du titre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BE" sz="1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14/12/17</a:t>
            </a:r>
            <a:endParaRPr lang="fr-B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 lang="fr-B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5AEC550F-EDCD-457B-AA18-8EE44588C28E}" type="slidenum">
              <a:rPr lang="fr-BE" sz="1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pPr algn="ctr">
                <a:lnSpc>
                  <a:spcPct val="100000"/>
                </a:lnSpc>
              </a:pPr>
              <a:t>‹N°›</a:t>
            </a:fld>
            <a:endParaRPr lang="fr-B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Sixième niveau de plan</a:t>
            </a: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Septième niveau de planModifiez les styles du texte du masque</a:t>
            </a:r>
          </a:p>
          <a:p>
            <a:pPr marL="576360" lvl="1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lang="fr-FR" sz="22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Deuxième niveau</a:t>
            </a:r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855720" lvl="2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lang="fr-FR" sz="2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Troisième niveau</a:t>
            </a:r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143000" lvl="3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lang="fr-FR" sz="18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Quatrième niveau</a:t>
            </a:r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463040" lvl="4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lang="fr-FR" sz="16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Cinquième niveau</a:t>
            </a:r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BE" sz="1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14/12/17</a:t>
            </a:r>
            <a:endParaRPr lang="fr-B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 lang="fr-B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54FDEFA4-C106-4CE4-A29E-0F3DD8885277}" type="slidenum">
              <a:rPr lang="fr-BE" sz="10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pPr algn="ctr">
                <a:lnSpc>
                  <a:spcPct val="100000"/>
                </a:lnSpc>
              </a:pPr>
              <a:t>‹N°›</a:t>
            </a:fld>
            <a:endParaRPr lang="fr-B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Modifiez le style du titre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79640" y="620640"/>
            <a:ext cx="864072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Le bon usage des antidépresseurs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384000" y="2931480"/>
            <a:ext cx="2340000" cy="91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Dr X. GERNAY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Psychiatre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C.H.S. L’Accueil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1007640" y="4581000"/>
            <a:ext cx="727236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SMAV 14.12.17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 cstate="print"/>
          <a:stretch/>
        </p:blipFill>
        <p:spPr>
          <a:xfrm>
            <a:off x="755640" y="2697840"/>
            <a:ext cx="2085480" cy="1390320"/>
          </a:xfrm>
          <a:prstGeom prst="rect">
            <a:avLst/>
          </a:prstGeom>
          <a:ln>
            <a:noFill/>
          </a:ln>
        </p:spPr>
      </p:pic>
      <p:pic>
        <p:nvPicPr>
          <p:cNvPr id="100" name="Picture 4"/>
          <p:cNvPicPr/>
          <p:nvPr/>
        </p:nvPicPr>
        <p:blipFill>
          <a:blip r:embed="rId3" cstate="print"/>
          <a:stretch/>
        </p:blipFill>
        <p:spPr>
          <a:xfrm>
            <a:off x="6060960" y="2697840"/>
            <a:ext cx="2471040" cy="139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Moderne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228320" y="2309040"/>
            <a:ext cx="1511640" cy="3646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Critères DSM 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Image 1"/>
          <p:cNvPicPr/>
          <p:nvPr/>
        </p:nvPicPr>
        <p:blipFill>
          <a:blip r:embed="rId2" cstate="print"/>
          <a:stretch/>
        </p:blipFill>
        <p:spPr>
          <a:xfrm>
            <a:off x="3636000" y="332640"/>
            <a:ext cx="4464000" cy="631404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Autoquestionnaires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251640" y="2309040"/>
            <a:ext cx="2911320" cy="9133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PHQ2	(cut off 3)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PHQ9	(cut off 10 modéré)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(cut off 15 sévère)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Image 3"/>
          <p:cNvPicPr/>
          <p:nvPr/>
        </p:nvPicPr>
        <p:blipFill>
          <a:blip r:embed="rId2" cstate="print"/>
          <a:stretch/>
        </p:blipFill>
        <p:spPr>
          <a:xfrm>
            <a:off x="3924000" y="1314360"/>
            <a:ext cx="3900240" cy="5517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Stratégie thérapeutique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827640" y="3069000"/>
            <a:ext cx="7992360" cy="201060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B87D6"/>
              </a:buClr>
              <a:buFont typeface="Candara"/>
              <a:buAutoNum type="arabicParenR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Soulager la souffrance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B87D6"/>
              </a:buClr>
              <a:buFont typeface="Candara"/>
              <a:buAutoNum type="arabicParenR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Assurer le sommeil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B87D6"/>
              </a:buClr>
              <a:buFont typeface="Candara"/>
              <a:buAutoNum type="arabicParenR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Alors seulement mener un traitement antidépresseur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Courier New"/>
              <a:buChar char="o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à dose suffisante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Courier New"/>
              <a:buChar char="o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en laissant le temps d’agir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Courier New"/>
              <a:buChar char="o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en laissant le temps de guérir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Courier New"/>
              <a:buChar char="o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seul ou associé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39640" y="76464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sz="2400" b="1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Dépression légère ou modérée</a:t>
            </a:r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B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Pas d’efficacité prouvée</a:t>
            </a:r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B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Préférer la psychothérapie (c’est bien beau !)</a:t>
            </a:r>
            <a:endParaRPr lang="fr-B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539640" y="2709000"/>
            <a:ext cx="8208720" cy="147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2400" b="1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Dépression sévère</a:t>
            </a:r>
            <a:endParaRPr lang="fr-B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B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Pharmacothérapie seule = Psychothérapie seule &lt; Association des 2</a:t>
            </a:r>
            <a:endParaRPr lang="fr-B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Choix de l’antidépresseur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827640" y="3069000"/>
            <a:ext cx="7992360" cy="118764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5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Indications officielles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Profil clinique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Effets secondaires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Indications officielles (AMM)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395640" y="2133000"/>
            <a:ext cx="331200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Dépression chez l’adulte - TOUS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7" name="Table 3"/>
          <p:cNvGraphicFramePr/>
          <p:nvPr/>
        </p:nvGraphicFramePr>
        <p:xfrm>
          <a:off x="395640" y="2853000"/>
          <a:ext cx="8496720" cy="2966400"/>
        </p:xfrm>
        <a:graphic>
          <a:graphicData uri="http://schemas.openxmlformats.org/drawingml/2006/table">
            <a:tbl>
              <a:tblPr/>
              <a:tblGrid>
                <a:gridCol w="2160000"/>
                <a:gridCol w="633672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TOC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SSRI  - Clomipramine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 panique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Citalopram – Escitaloprame – Paroxetine – Sertraline - Venlafaxine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 anxiété généralisée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Escitaloprame – Paroxetine – Duloxetine – Venlafaxine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 phobie sociale = 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Escitaloprame – Paroxetine – Sertraline – Venlafaxine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PTSD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Paroxetine – Sertraline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Borderline = 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Fluoxetine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Douleurs = 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Duloxetine – Amitriptyline (migraines)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Enurésie = 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Imipramine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Et chez l’enfant ?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graphicFrame>
        <p:nvGraphicFramePr>
          <p:cNvPr id="149" name="Table 2"/>
          <p:cNvGraphicFramePr/>
          <p:nvPr/>
        </p:nvGraphicFramePr>
        <p:xfrm>
          <a:off x="323640" y="3213000"/>
          <a:ext cx="8496720" cy="1483200"/>
        </p:xfrm>
        <a:graphic>
          <a:graphicData uri="http://schemas.openxmlformats.org/drawingml/2006/table">
            <a:tbl>
              <a:tblPr/>
              <a:tblGrid>
                <a:gridCol w="4680360"/>
                <a:gridCol w="381636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Dépression sévère après échec de la psychothérapie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Fluoxetine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Dépression chez l’adolescent de + de 14 ans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Dosulépine     PROTHIADEN</a:t>
                      </a:r>
                      <a:r>
                        <a:rPr lang="fr-BE" sz="1600" b="0" strike="noStrike" spc="-1" baseline="3000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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TOC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Sertraline – Clomipramine   ANAFRANIL</a:t>
                      </a:r>
                      <a:r>
                        <a:rPr lang="fr-BE" sz="1600" b="0" strike="noStrike" spc="-1" baseline="3000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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Enurésie =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6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Imipramine   TOFRANIL</a:t>
                      </a:r>
                      <a:r>
                        <a:rPr lang="fr-BE" sz="1600" b="0" strike="noStrike" spc="-1" baseline="3000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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Profil clinique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539640" y="2926800"/>
            <a:ext cx="7992360" cy="63900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Classiquement </a:t>
            </a: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psychotoniques</a:t>
            </a:r>
            <a:endParaRPr lang="fr-BE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sédatifs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539640" y="4078800"/>
            <a:ext cx="7992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Moins clair depuis les SSRI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Beaucoup de divergences entre les expériences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Effets secondaires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539640" y="260424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Dépend des classes et des récepteurs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5" name="Table 3"/>
          <p:cNvGraphicFramePr/>
          <p:nvPr/>
        </p:nvGraphicFramePr>
        <p:xfrm>
          <a:off x="539552" y="3717032"/>
          <a:ext cx="7754412" cy="2927520"/>
        </p:xfrm>
        <a:graphic>
          <a:graphicData uri="http://schemas.openxmlformats.org/drawingml/2006/table">
            <a:tbl>
              <a:tblPr/>
              <a:tblGrid>
                <a:gridCol w="2809812"/>
                <a:gridCol w="4944600"/>
              </a:tblGrid>
              <a:tr h="91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Sérotonine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Nausées – Tremblements – Nervosité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Tr extrapyramidaux – H</a:t>
                      </a:r>
                      <a:r>
                        <a:rPr lang="fr-BE" sz="1800" b="0" strike="noStrike" spc="-1" dirty="0" smtClean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yponatrémie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! Syndrome </a:t>
                      </a:r>
                      <a:r>
                        <a:rPr lang="fr-BE" sz="1800" b="0" strike="noStrike" spc="-1" dirty="0" err="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sérotoninergique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Tricycliques et apparentés 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BE" sz="18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Ach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Sécheresse bouche – Troubles </a:t>
                      </a:r>
                      <a:r>
                        <a:rPr lang="fr-BE" sz="1800" b="0" strike="noStrike" spc="-1" dirty="0" smtClean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visuels-Constipation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BE" sz="18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Hist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Prise de poids – Somnolence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BE" sz="18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</a:t>
                      </a:r>
                      <a:endParaRPr lang="fr-B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Hypotension orthostatique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BE" sz="1800" b="0" strike="noStrike" spc="-1" dirty="0">
                          <a:solidFill>
                            <a:srgbClr val="0B87D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! Toxicité cardiaque en cas de surdosage</a:t>
                      </a:r>
                      <a:endParaRPr lang="fr-B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Effets secondaires (suite)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539640" y="260424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Communs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539640" y="3432600"/>
            <a:ext cx="7992360" cy="7761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5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Risque suicidaire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Manie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23528" y="1340768"/>
            <a:ext cx="3699720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2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Iproniazide</a:t>
            </a:r>
            <a:r>
              <a:rPr lang="fr-FR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MARSILID</a:t>
            </a:r>
            <a:r>
              <a:rPr lang="fr-FR" sz="22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FR" sz="2400" b="0" strike="noStrike" spc="-1" dirty="0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Imipramine 	TOFRANIL</a:t>
            </a:r>
            <a:r>
              <a:rPr lang="fr-FR" sz="22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FR" sz="22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FR" sz="2400" b="0" strike="noStrike" spc="-1" dirty="0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Historique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067944" y="1340768"/>
            <a:ext cx="3312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BE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Découverte de hasard 1957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3491880" y="2204864"/>
            <a:ext cx="3960440" cy="18722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Phénelzine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NARDELZINE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Clomipramine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	ANAFRANIL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Amitriptyline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REDOMEX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Maprotiline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LUDIOMIL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295920" y="4149080"/>
            <a:ext cx="3699720" cy="11521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Dosulépine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PROTHIADEN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Miansérine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	LERIVON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323528" y="2709000"/>
            <a:ext cx="3024336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Années 60 &amp; 70… Dérivés :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7"/>
          <p:cNvSpPr/>
          <p:nvPr/>
        </p:nvSpPr>
        <p:spPr>
          <a:xfrm>
            <a:off x="4139952" y="4725144"/>
            <a:ext cx="369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Ont disparu :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8"/>
          <p:cNvSpPr/>
          <p:nvPr/>
        </p:nvSpPr>
        <p:spPr>
          <a:xfrm>
            <a:off x="4211960" y="5013176"/>
            <a:ext cx="3843720" cy="165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Doxepine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SINEQUAN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Isocarboxazide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MARPLAN</a:t>
            </a:r>
            <a:r>
              <a:rPr lang="fr-BE" sz="18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SURSUM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SURMONTIL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ALLEGRON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CONCORDIN</a:t>
            </a:r>
            <a:r>
              <a:rPr lang="fr-BE" sz="1800" b="0" strike="noStrike" spc="-1" baseline="30000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,…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Instauration du traitement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522360" y="3573000"/>
            <a:ext cx="7992360" cy="201060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Information du patient :	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Titration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Accompagnement (clinique &amp; médicamenteux)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E2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Stratégie – Essai/erreur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Durée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Fin du traitement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522360" y="2637000"/>
            <a:ext cx="7992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Vérification de l’indication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Choix du produit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522360" y="5805360"/>
            <a:ext cx="7992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Renforce l’adhésion au traitement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Choix du produit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539640" y="263844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En fonction de :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539640" y="3432600"/>
            <a:ext cx="7992360" cy="17362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 l’activité 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(tonique &lt;&gt;sédatif)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 E2 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on commence le + souvent par les mieux tolérés (récents)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 antécédents 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Qu’a-t-il déjà pris ? Qu’est-ce qui a marché ?  Qu’est-ce qui n’a pas marché ?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 comorbidités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Des interactions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Titration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539640" y="3141000"/>
            <a:ext cx="7992360" cy="7761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5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</a:t>
            </a:r>
            <a:r>
              <a:rPr lang="fr-BE" sz="1800" b="0" strike="noStrike" spc="-1" baseline="3000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</a:t>
            </a: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les tricycliques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D’autres aussi (Venlafaxine – Mirtazapine)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Accompagnement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39640" y="2638440"/>
            <a:ext cx="7992360" cy="91332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Risque suicidaire 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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en début de traitement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(pour tous – peut-être plus pour les psychotoniques)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Nécessité d’un suivi rapproché (1x/sem)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899640" y="3717000"/>
            <a:ext cx="7344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Eventuellement anxiolyse momentanée (BZO ? NL ?...) en cas de risque avéré, penser à l’hospitalisation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539640" y="452196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Correction des E2 (laxatifs – agonistes adrénergiques – SULFARLEM</a:t>
            </a:r>
            <a:r>
              <a:rPr lang="fr-BE" sz="1800" b="0" strike="noStrike" spc="-1" baseline="3000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- …)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539640" y="515736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Psychothérapie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Délai d’activité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39640" y="2638440"/>
            <a:ext cx="7992360" cy="3646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Minimum 3 semaines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539640" y="3429000"/>
            <a:ext cx="7992360" cy="3646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Ne pas renoncer avant 6 semaines (voire 12 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personnes âgées)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863640" y="4077000"/>
            <a:ext cx="7452360" cy="14619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"/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Réponse partielle	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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de la dose ou ajout d’un agent d’une classe </a:t>
            </a: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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"/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Absence de réponse	Vérifier la compliance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	Réinterroger le diagnostic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	Changer de produit/ de classe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Durée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528120" y="5292000"/>
            <a:ext cx="7992360" cy="639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En tous cas : </a:t>
            </a:r>
            <a:r>
              <a:rPr lang="fr-BE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Long !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N’hésitez pas à réévaluer régulièrement la balance Bénéfice/E2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539640" y="278100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 partir de la rémission… au moins 6 mois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539640" y="341964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Pas de données sur la durée idéale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5"/>
          <p:cNvSpPr/>
          <p:nvPr/>
        </p:nvSpPr>
        <p:spPr>
          <a:xfrm>
            <a:off x="539640" y="407700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Aucun examen paraclinique utile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6"/>
          <p:cNvSpPr/>
          <p:nvPr/>
        </p:nvSpPr>
        <p:spPr>
          <a:xfrm>
            <a:off x="539640" y="471600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Certaines recommandations vont jusqu’à 2 ans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Arrêt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39640" y="278100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Toujours progressif (comme l’ensemble des psychotropes)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539640" y="3419640"/>
            <a:ext cx="7992360" cy="63900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Personnellement, 3 mois à ½ dose pour surveiller la réapparition éventuelle de symptômes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539640" y="436500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Choisir le moment avec le patient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Traitement chronique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539640" y="2604240"/>
            <a:ext cx="799236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Parfois nécessaire 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1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Quid ?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39640" y="3432600"/>
            <a:ext cx="7992360" cy="9133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Soit pathologie dépressive chronique (Réactionnelle – Névrotique – Bipolaire)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Soit effet « euphorisant » (SSRI – Verlaf)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Soit dépendance psychique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Maître mot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3060000" y="2604240"/>
            <a:ext cx="2880000" cy="364680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LA PATIENCE 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539640" y="3432600"/>
            <a:ext cx="7992360" cy="3646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Eviter de transmettre son découragement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539640" y="4077000"/>
            <a:ext cx="7992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Contrairement aux idées reçues, la dépression est la plus souvent une pathologie spontanément résolutive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Merci de votre attention 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467640" y="2997000"/>
            <a:ext cx="8424720" cy="310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u="sng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Sources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: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Cours de psychiatrie-pharmacothérapie – J. </a:t>
            </a:r>
            <a:r>
              <a:rPr lang="fr-BE" sz="1800" b="0" strike="noStrike" spc="-1" dirty="0" err="1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Bobon</a:t>
            </a:r>
            <a:r>
              <a:rPr lang="fr-BE" sz="1800" b="0" strike="noStrike" spc="-1" dirty="0" smtClean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– ULG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Mini DSM IV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CBIP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Rapport de la Commission Psychiatrie et Santé Mentale de l’ANM – JP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Olie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&amp; MC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Mouren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Manuel de psychiatrie – JD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Guelfi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Pour un bon usage des antidépresseurs chez la personne âgée – A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Spinewine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– UCL Mont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Godinne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Patient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Health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Questionnary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– PL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Spitzer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871920" y="2675520"/>
            <a:ext cx="2547360" cy="537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SSRI - Sérotonine</a:t>
            </a:r>
          </a:p>
        </p:txBody>
      </p:sp>
      <p:sp>
        <p:nvSpPr>
          <p:cNvPr id="110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Années 80…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2771640" y="3357000"/>
            <a:ext cx="5112360" cy="223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Fluvoxamine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FLOXYFRAL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Sertraline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	SERLAIN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Fluoxétine	PROZAC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Paroxétine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SEROXAT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- AROPAX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Citalopram	CIPRAMIL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Escitalopram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SIPRALEXA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871920" y="2675520"/>
            <a:ext cx="3483720" cy="537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« Specificity is out »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Années 2000…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971640" y="3357000"/>
            <a:ext cx="7920360" cy="223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SNRI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Venlafaxine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EFEXOR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…et prochainement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Vortioxétine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?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Antagoniste </a:t>
            </a: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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Mirtazapine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	REMERGON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SARI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Trazodone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TRAZOLAN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IRN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Réboxétine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EDRONAX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IRDA	 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Bupropion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WELLBUTRIN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« Faux » retour des IMAO-RIMA…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2400" b="0" strike="noStrike" spc="-1" dirty="0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 	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lang="fr-BE" sz="24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Moclobémide</a:t>
            </a:r>
            <a:r>
              <a:rPr lang="fr-BE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AURORIX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fr-BE" sz="2400" b="0" strike="noStrike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</a:t>
            </a:r>
            <a:endParaRPr lang="fr-BE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23640" y="2675520"/>
            <a:ext cx="8568720" cy="897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Aucune molécule n’a démontré une efficacité supérieure à l’imipramine ou à la clomipramine</a:t>
            </a:r>
            <a:endParaRPr lang="fr-FR" sz="2400" b="0" strike="noStrike" spc="-1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Tous égaux 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1115640" y="4077000"/>
            <a:ext cx="288000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Persistance de l’ECT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3348000" y="5085360"/>
            <a:ext cx="288000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Recherches sur la TMS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Neurobiologie…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23640" y="2493000"/>
            <a:ext cx="345600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Hypothèse monoaminergique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2051640" y="3069000"/>
            <a:ext cx="6120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</a:t>
            </a: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de la disponibilité des neurotransmetteurs au sein de la 	synapse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2051640" y="3934800"/>
            <a:ext cx="6120360" cy="639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</a:t>
            </a: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de la recapture - inhibition de la métabolisation - fixation à 	des récepteurs inhibiteurs, …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827584" y="4797000"/>
            <a:ext cx="7344416" cy="1296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2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!</a:t>
            </a:r>
            <a:r>
              <a:rPr lang="fr-BE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« Efficacité » au plan neurobiologique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	</a:t>
            </a:r>
            <a:r>
              <a:rPr lang="fr-BE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</a:t>
            </a:r>
            <a:r>
              <a:rPr lang="fr-BE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Efficacité clinique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Neurobiologie…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323640" y="2493000"/>
            <a:ext cx="3456000" cy="36468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Autre hypothèse …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2051640" y="3069000"/>
            <a:ext cx="6120360" cy="63900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Déficit du rétrocontrôle de l’axe lypothalamo-hypophysaire avec pour conséquence involution de l’hypocampe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323640" y="3934800"/>
            <a:ext cx="7848360" cy="17362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Recherche  sur les bloquants des récepteurs :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CRH	(corticolibérine)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AVP	(arginine vasopressine)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NDMA	(glutamate – ex : Kétamine)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BDNF	(brain derived neurotropic factor)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et même AINS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Indications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827640" y="3069000"/>
            <a:ext cx="7992360" cy="2284920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Dépression – oui  mais … Efficacité seulement prouvée de la forme sévères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Douleurs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Trouble obsessionnels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Trouble anxieux	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phobie sociale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panique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anxiété généralisée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trouble des conduites alimentaires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B87D6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Enurésie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Diagnostic de dépression classique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23640" y="2493000"/>
            <a:ext cx="6408360" cy="863992"/>
          </a:xfrm>
          <a:prstGeom prst="rect">
            <a:avLst/>
          </a:prstGeom>
          <a:solidFill>
            <a:srgbClr val="CCFF3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= compliqué parce que	 subjectif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		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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pas d’examen (ni  biologie ni ex. </a:t>
            </a:r>
            <a:r>
              <a:rPr lang="fr-BE" sz="1800" b="0" strike="noStrike" spc="-1" dirty="0" err="1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paraclinique</a:t>
            </a:r>
            <a:r>
              <a:rPr lang="fr-BE" sz="1800" b="0" strike="noStrike" spc="-1" dirty="0">
                <a:solidFill>
                  <a:srgbClr val="0B87D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</a:t>
            </a:r>
            <a:endParaRPr lang="fr-B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323640" y="3934800"/>
            <a:ext cx="7848360" cy="14612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Perte de l’élan vital (asthénie – aboulie) – Ralentissement (psychasthénie)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Tristesse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Anxiété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CCFF33"/>
              </a:buClr>
              <a:buFont typeface="Wingdings" charset="2"/>
              <a:buChar char=""/>
            </a:pPr>
            <a:r>
              <a:rPr lang="fr-BE" sz="1800" b="0" strike="noStrike" spc="-1">
                <a:solidFill>
                  <a:srgbClr val="CCFF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Perte de l’envie de vivre – Envie de mort – Suicide (Horme)</a:t>
            </a:r>
            <a:endParaRPr lang="fr-B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519</TotalTime>
  <Words>738</Words>
  <Application>Microsoft Office PowerPoint</Application>
  <PresentationFormat>Affichage à l'écran (4:3)</PresentationFormat>
  <Paragraphs>212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8" baseType="lpstr">
      <vt:lpstr>Arial</vt:lpstr>
      <vt:lpstr>Candara</vt:lpstr>
      <vt:lpstr>Courier New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MINET Nathalie</dc:creator>
  <dc:description/>
  <cp:lastModifiedBy>office office</cp:lastModifiedBy>
  <cp:revision>39</cp:revision>
  <dcterms:created xsi:type="dcterms:W3CDTF">2017-12-11T13:00:10Z</dcterms:created>
  <dcterms:modified xsi:type="dcterms:W3CDTF">2017-12-15T06:06:57Z</dcterms:modified>
  <dc:language>fr-BE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