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</p:sldIdLst>
  <p:sldSz cx="9144000" cy="6858000" type="screen4x3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7408080" cy="16455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871920" y="4477680"/>
            <a:ext cx="7408080" cy="16455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16455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16455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body"/>
          </p:nvPr>
        </p:nvSpPr>
        <p:spPr>
          <a:xfrm>
            <a:off x="4668120" y="4477680"/>
            <a:ext cx="3615120" cy="16455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871920" y="4477680"/>
            <a:ext cx="3615120" cy="16455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7408080" cy="34502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871920" y="2675520"/>
            <a:ext cx="7408080" cy="34502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pic>
        <p:nvPicPr>
          <p:cNvPr id="49" name="Image 48"/>
          <p:cNvPicPr/>
          <p:nvPr/>
        </p:nvPicPr>
        <p:blipFill>
          <a:blip r:embed="rId2" cstate="print"/>
          <a:stretch/>
        </p:blipFill>
        <p:spPr>
          <a:xfrm>
            <a:off x="2413440" y="2675520"/>
            <a:ext cx="4324680" cy="3450240"/>
          </a:xfrm>
          <a:prstGeom prst="rect">
            <a:avLst/>
          </a:prstGeom>
          <a:ln>
            <a:noFill/>
          </a:ln>
        </p:spPr>
      </p:pic>
      <p:pic>
        <p:nvPicPr>
          <p:cNvPr id="50" name="Image 49"/>
          <p:cNvPicPr/>
          <p:nvPr/>
        </p:nvPicPr>
        <p:blipFill>
          <a:blip r:embed="rId2" cstate="print"/>
          <a:stretch/>
        </p:blipFill>
        <p:spPr>
          <a:xfrm>
            <a:off x="2413440" y="2675520"/>
            <a:ext cx="4324680" cy="34502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subTitle"/>
          </p:nvPr>
        </p:nvSpPr>
        <p:spPr>
          <a:xfrm>
            <a:off x="871920" y="2675520"/>
            <a:ext cx="7408080" cy="3450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B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7408080" cy="34502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34502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34502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subTitle"/>
          </p:nvPr>
        </p:nvSpPr>
        <p:spPr>
          <a:xfrm>
            <a:off x="457200" y="338400"/>
            <a:ext cx="8229240" cy="580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B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16455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871920" y="4477680"/>
            <a:ext cx="3615120" cy="16455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34502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subTitle"/>
          </p:nvPr>
        </p:nvSpPr>
        <p:spPr>
          <a:xfrm>
            <a:off x="871920" y="2675520"/>
            <a:ext cx="7408080" cy="3450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B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34502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16455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4668120" y="4477680"/>
            <a:ext cx="3615120" cy="16455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16455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16455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871920" y="4477680"/>
            <a:ext cx="7408080" cy="16455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7408080" cy="16455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871920" y="4477680"/>
            <a:ext cx="7408080" cy="16455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16455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16455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body"/>
          </p:nvPr>
        </p:nvSpPr>
        <p:spPr>
          <a:xfrm>
            <a:off x="4668120" y="4477680"/>
            <a:ext cx="3615120" cy="16455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90" name="PlaceHolder 5"/>
          <p:cNvSpPr>
            <a:spLocks noGrp="1"/>
          </p:cNvSpPr>
          <p:nvPr>
            <p:ph type="body"/>
          </p:nvPr>
        </p:nvSpPr>
        <p:spPr>
          <a:xfrm>
            <a:off x="871920" y="4477680"/>
            <a:ext cx="3615120" cy="16455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7408080" cy="34502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871920" y="2675520"/>
            <a:ext cx="7408080" cy="34502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pic>
        <p:nvPicPr>
          <p:cNvPr id="94" name="Image 93"/>
          <p:cNvPicPr/>
          <p:nvPr/>
        </p:nvPicPr>
        <p:blipFill>
          <a:blip r:embed="rId2" cstate="print"/>
          <a:stretch/>
        </p:blipFill>
        <p:spPr>
          <a:xfrm>
            <a:off x="2413440" y="2675520"/>
            <a:ext cx="4324680" cy="3450240"/>
          </a:xfrm>
          <a:prstGeom prst="rect">
            <a:avLst/>
          </a:prstGeom>
          <a:ln>
            <a:noFill/>
          </a:ln>
        </p:spPr>
      </p:pic>
      <p:pic>
        <p:nvPicPr>
          <p:cNvPr id="95" name="Image 94"/>
          <p:cNvPicPr/>
          <p:nvPr/>
        </p:nvPicPr>
        <p:blipFill>
          <a:blip r:embed="rId2" cstate="print"/>
          <a:stretch/>
        </p:blipFill>
        <p:spPr>
          <a:xfrm>
            <a:off x="2413440" y="2675520"/>
            <a:ext cx="4324680" cy="34502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7408080" cy="34502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34502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34502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subTitle"/>
          </p:nvPr>
        </p:nvSpPr>
        <p:spPr>
          <a:xfrm>
            <a:off x="457200" y="338400"/>
            <a:ext cx="8229240" cy="580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B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16455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71920" y="4477680"/>
            <a:ext cx="3615120" cy="16455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34502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34502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16455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668120" y="4477680"/>
            <a:ext cx="3615120" cy="16455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16455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16455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71920" y="4477680"/>
            <a:ext cx="7408080" cy="16455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ustomShape 1" hidden="1"/>
          <p:cNvSpPr/>
          <p:nvPr/>
        </p:nvSpPr>
        <p:spPr>
          <a:xfrm>
            <a:off x="228600" y="228600"/>
            <a:ext cx="8695440" cy="246852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" name="CustomShape 2"/>
          <p:cNvSpPr/>
          <p:nvPr/>
        </p:nvSpPr>
        <p:spPr>
          <a:xfrm>
            <a:off x="6047280" y="1824480"/>
            <a:ext cx="2876040" cy="713520"/>
          </a:xfrm>
          <a:custGeom>
            <a:avLst/>
            <a:gdLst/>
            <a:ahLst/>
            <a:cxnLst/>
            <a:rect l="l" t="t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2619360" y="1696320"/>
            <a:ext cx="5544000" cy="849600"/>
          </a:xfrm>
          <a:custGeom>
            <a:avLst/>
            <a:gdLst/>
            <a:ahLst/>
            <a:cxnLst/>
            <a:rect l="l" t="t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2828880" y="1708560"/>
            <a:ext cx="5467680" cy="774000"/>
          </a:xfrm>
          <a:custGeom>
            <a:avLst/>
            <a:gdLst/>
            <a:ahLst/>
            <a:cxnLst/>
            <a:rect l="l" t="t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>
            <a:solidFill>
              <a:srgbClr val="FFFF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5609520" y="1694880"/>
            <a:ext cx="3307680" cy="651240"/>
          </a:xfrm>
          <a:custGeom>
            <a:avLst/>
            <a:gdLst/>
            <a:ahLst/>
            <a:cxnLst/>
            <a:rect l="l" t="t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>
            <a:solidFill>
              <a:srgbClr val="FFFF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CustomShape 6"/>
          <p:cNvSpPr/>
          <p:nvPr/>
        </p:nvSpPr>
        <p:spPr>
          <a:xfrm>
            <a:off x="211680" y="1679400"/>
            <a:ext cx="8723160" cy="1329480"/>
          </a:xfrm>
          <a:custGeom>
            <a:avLst/>
            <a:gdLst/>
            <a:ahLst/>
            <a:cxnLst/>
            <a:rect l="l" t="t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solidFill>
            <a:srgbClr val="FFFFFF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" name="CustomShape 7"/>
          <p:cNvSpPr/>
          <p:nvPr/>
        </p:nvSpPr>
        <p:spPr>
          <a:xfrm>
            <a:off x="228600" y="228600"/>
            <a:ext cx="8695440" cy="60346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" name="CustomShape 8"/>
          <p:cNvSpPr/>
          <p:nvPr/>
        </p:nvSpPr>
        <p:spPr>
          <a:xfrm>
            <a:off x="6054840" y="5499360"/>
            <a:ext cx="2879640" cy="714600"/>
          </a:xfrm>
          <a:custGeom>
            <a:avLst/>
            <a:gdLst/>
            <a:ahLst/>
            <a:cxnLst/>
            <a:rect l="l" t="t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" name="CustomShape 9"/>
          <p:cNvSpPr/>
          <p:nvPr/>
        </p:nvSpPr>
        <p:spPr>
          <a:xfrm>
            <a:off x="2622240" y="5370840"/>
            <a:ext cx="5551200" cy="851040"/>
          </a:xfrm>
          <a:custGeom>
            <a:avLst/>
            <a:gdLst/>
            <a:ahLst/>
            <a:cxnLst/>
            <a:rect l="l" t="t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" name="CustomShape 10"/>
          <p:cNvSpPr/>
          <p:nvPr/>
        </p:nvSpPr>
        <p:spPr>
          <a:xfrm>
            <a:off x="2832120" y="5383080"/>
            <a:ext cx="5474520" cy="775080"/>
          </a:xfrm>
          <a:custGeom>
            <a:avLst/>
            <a:gdLst/>
            <a:ahLst/>
            <a:cxnLst/>
            <a:rect l="l" t="t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>
            <a:solidFill>
              <a:srgbClr val="FFFF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" name="CustomShape 11"/>
          <p:cNvSpPr/>
          <p:nvPr/>
        </p:nvSpPr>
        <p:spPr>
          <a:xfrm>
            <a:off x="5616360" y="5369760"/>
            <a:ext cx="3312000" cy="651960"/>
          </a:xfrm>
          <a:custGeom>
            <a:avLst/>
            <a:gdLst/>
            <a:ahLst/>
            <a:cxnLst/>
            <a:rect l="l" t="t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>
            <a:solidFill>
              <a:srgbClr val="FFFF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" name="CustomShape 12"/>
          <p:cNvSpPr/>
          <p:nvPr/>
        </p:nvSpPr>
        <p:spPr>
          <a:xfrm>
            <a:off x="211680" y="5353920"/>
            <a:ext cx="8723160" cy="1331280"/>
          </a:xfrm>
          <a:custGeom>
            <a:avLst/>
            <a:gdLst/>
            <a:ahLst/>
            <a:cxnLst/>
            <a:rect l="l" t="t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solidFill>
            <a:srgbClr val="FFFFFF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" name="PlaceHolder 13"/>
          <p:cNvSpPr>
            <a:spLocks noGrp="1"/>
          </p:cNvSpPr>
          <p:nvPr>
            <p:ph type="title"/>
          </p:nvPr>
        </p:nvSpPr>
        <p:spPr>
          <a:xfrm>
            <a:off x="685800" y="1600200"/>
            <a:ext cx="7772040" cy="177984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Modifiez le style du titre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3" name="PlaceHolder 14"/>
          <p:cNvSpPr>
            <a:spLocks noGrp="1"/>
          </p:cNvSpPr>
          <p:nvPr>
            <p:ph type="dt"/>
          </p:nvPr>
        </p:nvSpPr>
        <p:spPr>
          <a:xfrm>
            <a:off x="5163840" y="6250320"/>
            <a:ext cx="378648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fr-BE" sz="1000" b="0" strike="noStrike" spc="-1">
                <a:solidFill>
                  <a:srgbClr val="073E87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14/12/17</a:t>
            </a:r>
            <a:endParaRPr lang="fr-BE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4" name="PlaceHolder 15"/>
          <p:cNvSpPr>
            <a:spLocks noGrp="1"/>
          </p:cNvSpPr>
          <p:nvPr>
            <p:ph type="ftr"/>
          </p:nvPr>
        </p:nvSpPr>
        <p:spPr>
          <a:xfrm>
            <a:off x="193680" y="6250320"/>
            <a:ext cx="3786480" cy="364680"/>
          </a:xfrm>
          <a:prstGeom prst="rect">
            <a:avLst/>
          </a:prstGeom>
        </p:spPr>
        <p:txBody>
          <a:bodyPr anchor="ctr"/>
          <a:lstStyle/>
          <a:p>
            <a:endParaRPr lang="fr-BE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5" name="PlaceHolder 16"/>
          <p:cNvSpPr>
            <a:spLocks noGrp="1"/>
          </p:cNvSpPr>
          <p:nvPr>
            <p:ph type="sldNum"/>
          </p:nvPr>
        </p:nvSpPr>
        <p:spPr>
          <a:xfrm>
            <a:off x="3990960" y="6250320"/>
            <a:ext cx="1161360" cy="364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fld id="{5AEC550F-EDCD-457B-AA18-8EE44588C28E}" type="slidenum">
              <a:rPr lang="fr-BE" sz="1000" b="0" strike="noStrike" spc="-1">
                <a:solidFill>
                  <a:srgbClr val="073E87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pPr algn="ctr">
                <a:lnSpc>
                  <a:spcPct val="100000"/>
                </a:lnSpc>
              </a:pPr>
              <a:t>‹N°›</a:t>
            </a:fld>
            <a:endParaRPr lang="fr-BE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6" name="PlaceHolder 1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solidFill>
                  <a:srgbClr val="073E87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Cliquez pour éditer le format du plan de texte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solidFill>
                  <a:srgbClr val="073E87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Second niveau de plan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73E87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Troisième niveau de plan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600" b="0" strike="noStrike" spc="-1">
                <a:solidFill>
                  <a:srgbClr val="073E87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Quatrième niveau de plan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73E87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Cinquième niveau de plan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73E87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Sixième niveau de plan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73E87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stomShape 1"/>
          <p:cNvSpPr/>
          <p:nvPr/>
        </p:nvSpPr>
        <p:spPr>
          <a:xfrm>
            <a:off x="228600" y="228600"/>
            <a:ext cx="8695440" cy="246852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2" name="CustomShape 2"/>
          <p:cNvSpPr/>
          <p:nvPr/>
        </p:nvSpPr>
        <p:spPr>
          <a:xfrm>
            <a:off x="6047280" y="1824480"/>
            <a:ext cx="2876040" cy="713520"/>
          </a:xfrm>
          <a:custGeom>
            <a:avLst/>
            <a:gdLst/>
            <a:ahLst/>
            <a:cxnLst/>
            <a:rect l="l" t="t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3" name="CustomShape 3"/>
          <p:cNvSpPr/>
          <p:nvPr/>
        </p:nvSpPr>
        <p:spPr>
          <a:xfrm>
            <a:off x="2619360" y="1696320"/>
            <a:ext cx="5544000" cy="849600"/>
          </a:xfrm>
          <a:custGeom>
            <a:avLst/>
            <a:gdLst/>
            <a:ahLst/>
            <a:cxnLst/>
            <a:rect l="l" t="t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4" name="CustomShape 4"/>
          <p:cNvSpPr/>
          <p:nvPr/>
        </p:nvSpPr>
        <p:spPr>
          <a:xfrm>
            <a:off x="2828880" y="1708560"/>
            <a:ext cx="5467680" cy="774000"/>
          </a:xfrm>
          <a:custGeom>
            <a:avLst/>
            <a:gdLst/>
            <a:ahLst/>
            <a:cxnLst/>
            <a:rect l="l" t="t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>
            <a:solidFill>
              <a:srgbClr val="FFFF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5" name="CustomShape 5"/>
          <p:cNvSpPr/>
          <p:nvPr/>
        </p:nvSpPr>
        <p:spPr>
          <a:xfrm>
            <a:off x="5609520" y="1694880"/>
            <a:ext cx="3307680" cy="651240"/>
          </a:xfrm>
          <a:custGeom>
            <a:avLst/>
            <a:gdLst/>
            <a:ahLst/>
            <a:cxnLst/>
            <a:rect l="l" t="t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>
            <a:solidFill>
              <a:srgbClr val="FFFF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6" name="CustomShape 6"/>
          <p:cNvSpPr/>
          <p:nvPr/>
        </p:nvSpPr>
        <p:spPr>
          <a:xfrm>
            <a:off x="211680" y="1679400"/>
            <a:ext cx="8723160" cy="1329480"/>
          </a:xfrm>
          <a:custGeom>
            <a:avLst/>
            <a:gdLst/>
            <a:ahLst/>
            <a:cxnLst/>
            <a:rect l="l" t="t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solidFill>
            <a:srgbClr val="FFFFFF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7" name="PlaceHolder 7"/>
          <p:cNvSpPr>
            <a:spLocks noGrp="1"/>
          </p:cNvSpPr>
          <p:nvPr>
            <p:ph type="body"/>
          </p:nvPr>
        </p:nvSpPr>
        <p:spPr>
          <a:xfrm>
            <a:off x="871920" y="2675520"/>
            <a:ext cx="7408080" cy="3450240"/>
          </a:xfrm>
          <a:prstGeom prst="rect">
            <a:avLst/>
          </a:prstGeom>
        </p:spPr>
        <p:txBody>
          <a:bodyPr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solidFill>
                  <a:srgbClr val="073E87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Cliquez pour éditer le format du plan de texte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400" b="0" strike="noStrike" spc="-1">
                <a:solidFill>
                  <a:srgbClr val="073E87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Second niveau de plan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solidFill>
                  <a:srgbClr val="073E87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Troisième niveau de plan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400" b="0" strike="noStrike" spc="-1">
                <a:solidFill>
                  <a:srgbClr val="073E87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Quatrième niveau de plan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solidFill>
                  <a:srgbClr val="073E87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Cinquième niveau de plan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solidFill>
                  <a:srgbClr val="073E87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Sixième niveau de plan</a:t>
            </a:r>
          </a:p>
          <a:p>
            <a:pPr marL="274320" indent="-273960">
              <a:lnSpc>
                <a:spcPct val="100000"/>
              </a:lnSpc>
              <a:buClr>
                <a:srgbClr val="31B6FD"/>
              </a:buClr>
              <a:buFont typeface="Symbol"/>
              <a:buChar char=""/>
            </a:pPr>
            <a:r>
              <a:rPr lang="fr-FR" sz="2400" b="0" strike="noStrike" spc="-1">
                <a:solidFill>
                  <a:srgbClr val="073E87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Septième niveau de planModifiez les styles du texte du masque</a:t>
            </a:r>
          </a:p>
          <a:p>
            <a:pPr marL="576360" lvl="1" indent="-273960">
              <a:lnSpc>
                <a:spcPct val="100000"/>
              </a:lnSpc>
              <a:buClr>
                <a:srgbClr val="31B6FD"/>
              </a:buClr>
              <a:buFont typeface="Symbol"/>
              <a:buChar char=""/>
            </a:pPr>
            <a:r>
              <a:rPr lang="fr-FR" sz="2200" b="0" strike="noStrike" spc="-1">
                <a:solidFill>
                  <a:srgbClr val="073E87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Deuxième niveau</a:t>
            </a:r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marL="855720" lvl="2" indent="-228240">
              <a:lnSpc>
                <a:spcPct val="100000"/>
              </a:lnSpc>
              <a:buClr>
                <a:srgbClr val="31B6FD"/>
              </a:buClr>
              <a:buFont typeface="Symbol"/>
              <a:buChar char=""/>
            </a:pPr>
            <a:r>
              <a:rPr lang="fr-FR" sz="2000" b="0" strike="noStrike" spc="-1">
                <a:solidFill>
                  <a:srgbClr val="073E87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Troisième niveau</a:t>
            </a:r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marL="1143000" lvl="3" indent="-228240">
              <a:lnSpc>
                <a:spcPct val="100000"/>
              </a:lnSpc>
              <a:buClr>
                <a:srgbClr val="31B6FD"/>
              </a:buClr>
              <a:buFont typeface="Symbol"/>
              <a:buChar char=""/>
            </a:pPr>
            <a:r>
              <a:rPr lang="fr-FR" sz="1800" b="0" strike="noStrike" spc="-1">
                <a:solidFill>
                  <a:srgbClr val="073E87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Quatrième niveau</a:t>
            </a:r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marL="1463040" lvl="4" indent="-228240">
              <a:lnSpc>
                <a:spcPct val="100000"/>
              </a:lnSpc>
              <a:buClr>
                <a:srgbClr val="31B6FD"/>
              </a:buClr>
              <a:buFont typeface="Symbol"/>
              <a:buChar char=""/>
            </a:pPr>
            <a:r>
              <a:rPr lang="fr-FR" sz="1600" b="0" strike="noStrike" spc="-1">
                <a:solidFill>
                  <a:srgbClr val="073E87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Cinquième niveau</a:t>
            </a:r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58" name="PlaceHolder 8"/>
          <p:cNvSpPr>
            <a:spLocks noGrp="1"/>
          </p:cNvSpPr>
          <p:nvPr>
            <p:ph type="dt"/>
          </p:nvPr>
        </p:nvSpPr>
        <p:spPr>
          <a:xfrm>
            <a:off x="5163840" y="6250320"/>
            <a:ext cx="378648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fr-BE" sz="1000" b="0" strike="noStrike" spc="-1">
                <a:solidFill>
                  <a:srgbClr val="073E87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14/12/17</a:t>
            </a:r>
            <a:endParaRPr lang="fr-BE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9" name="PlaceHolder 9"/>
          <p:cNvSpPr>
            <a:spLocks noGrp="1"/>
          </p:cNvSpPr>
          <p:nvPr>
            <p:ph type="ftr"/>
          </p:nvPr>
        </p:nvSpPr>
        <p:spPr>
          <a:xfrm>
            <a:off x="193680" y="6250320"/>
            <a:ext cx="3786480" cy="364680"/>
          </a:xfrm>
          <a:prstGeom prst="rect">
            <a:avLst/>
          </a:prstGeom>
        </p:spPr>
        <p:txBody>
          <a:bodyPr anchor="ctr"/>
          <a:lstStyle/>
          <a:p>
            <a:endParaRPr lang="fr-BE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0" name="PlaceHolder 10"/>
          <p:cNvSpPr>
            <a:spLocks noGrp="1"/>
          </p:cNvSpPr>
          <p:nvPr>
            <p:ph type="sldNum"/>
          </p:nvPr>
        </p:nvSpPr>
        <p:spPr>
          <a:xfrm>
            <a:off x="3990960" y="6250320"/>
            <a:ext cx="1161360" cy="364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fld id="{54FDEFA4-C106-4CE4-A29E-0F3DD8885277}" type="slidenum">
              <a:rPr lang="fr-BE" sz="1000" b="0" strike="noStrike" spc="-1">
                <a:solidFill>
                  <a:srgbClr val="073E87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pPr algn="ctr">
                <a:lnSpc>
                  <a:spcPct val="100000"/>
                </a:lnSpc>
              </a:pPr>
              <a:t>‹N°›</a:t>
            </a:fld>
            <a:endParaRPr lang="fr-BE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1" name="PlaceHolder 1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Modifiez le style du titre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79640" y="620640"/>
            <a:ext cx="8640720" cy="1551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BE" sz="4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Le bon usage des antidépresseurs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3384000" y="2931480"/>
            <a:ext cx="2340000" cy="913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Dr X. GERNAY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Psychiatre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C.H.S. L’Accueil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1007640" y="4581000"/>
            <a:ext cx="7272360" cy="69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BE" sz="4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SMAV 14.12.17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9" name="Picture 2"/>
          <p:cNvPicPr/>
          <p:nvPr/>
        </p:nvPicPr>
        <p:blipFill>
          <a:blip r:embed="rId2" cstate="print"/>
          <a:stretch/>
        </p:blipFill>
        <p:spPr>
          <a:xfrm>
            <a:off x="755640" y="2697840"/>
            <a:ext cx="2085480" cy="1390320"/>
          </a:xfrm>
          <a:prstGeom prst="rect">
            <a:avLst/>
          </a:prstGeom>
          <a:ln>
            <a:noFill/>
          </a:ln>
        </p:spPr>
      </p:pic>
      <p:pic>
        <p:nvPicPr>
          <p:cNvPr id="100" name="Picture 4"/>
          <p:cNvPicPr/>
          <p:nvPr/>
        </p:nvPicPr>
        <p:blipFill>
          <a:blip r:embed="rId3" cstate="print"/>
          <a:stretch/>
        </p:blipFill>
        <p:spPr>
          <a:xfrm>
            <a:off x="6060960" y="2697840"/>
            <a:ext cx="2471040" cy="13903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Shape 1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fr-FR" sz="4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Moderne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34" name="CustomShape 2"/>
          <p:cNvSpPr/>
          <p:nvPr/>
        </p:nvSpPr>
        <p:spPr>
          <a:xfrm>
            <a:off x="1228320" y="2309040"/>
            <a:ext cx="1511640" cy="36468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92D05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BE" sz="1800" b="0" strike="noStrike" spc="-1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Critères DSM 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35" name="Image 1"/>
          <p:cNvPicPr/>
          <p:nvPr/>
        </p:nvPicPr>
        <p:blipFill>
          <a:blip r:embed="rId2" cstate="print"/>
          <a:stretch/>
        </p:blipFill>
        <p:spPr>
          <a:xfrm>
            <a:off x="3636000" y="332640"/>
            <a:ext cx="4464000" cy="6314040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fr-FR" sz="4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Autoquestionnaires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37" name="CustomShape 2"/>
          <p:cNvSpPr/>
          <p:nvPr/>
        </p:nvSpPr>
        <p:spPr>
          <a:xfrm>
            <a:off x="251640" y="2309040"/>
            <a:ext cx="2911320" cy="91332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92D05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BE" sz="1800" b="0" strike="noStrike" spc="-1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PHQ2	(cut off 3)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BE" sz="1800" b="0" strike="noStrike" spc="-1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PHQ9	(cut off 10 modéré)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BE" sz="1800" b="0" strike="noStrike" spc="-1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		(cut off 15 sévère)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38" name="Image 3"/>
          <p:cNvPicPr/>
          <p:nvPr/>
        </p:nvPicPr>
        <p:blipFill>
          <a:blip r:embed="rId2" cstate="print"/>
          <a:stretch/>
        </p:blipFill>
        <p:spPr>
          <a:xfrm>
            <a:off x="3924000" y="1314360"/>
            <a:ext cx="3900240" cy="5517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Shape 1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Stratégie thérapeutique :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40" name="CustomShape 2"/>
          <p:cNvSpPr/>
          <p:nvPr/>
        </p:nvSpPr>
        <p:spPr>
          <a:xfrm>
            <a:off x="827640" y="3069000"/>
            <a:ext cx="7992360" cy="2010600"/>
          </a:xfrm>
          <a:prstGeom prst="rect">
            <a:avLst/>
          </a:prstGeom>
          <a:solidFill>
            <a:srgbClr val="CCFF33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>
              <a:lnSpc>
                <a:spcPct val="100000"/>
              </a:lnSpc>
              <a:buClr>
                <a:srgbClr val="0B87D6"/>
              </a:buClr>
              <a:buFont typeface="Candara"/>
              <a:buAutoNum type="arabicParenR"/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Soulager la souffrance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B87D6"/>
              </a:buClr>
              <a:buFont typeface="Candara"/>
              <a:buAutoNum type="arabicParenR"/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Assurer le sommeil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B87D6"/>
              </a:buClr>
              <a:buFont typeface="Candara"/>
              <a:buAutoNum type="arabicParenR"/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Alors seulement mener un traitement antidépresseur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0B87D6"/>
              </a:buClr>
              <a:buFont typeface="Courier New"/>
              <a:buChar char="o"/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à dose suffisante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0B87D6"/>
              </a:buClr>
              <a:buFont typeface="Courier New"/>
              <a:buChar char="o"/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en laissant le temps d’agir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0B87D6"/>
              </a:buClr>
              <a:buFont typeface="Courier New"/>
              <a:buChar char="o"/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en laissant le temps de guérir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0B87D6"/>
              </a:buClr>
              <a:buFont typeface="Courier New"/>
              <a:buChar char="o"/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seul ou associé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Shape 1"/>
          <p:cNvSpPr txBox="1"/>
          <p:nvPr/>
        </p:nvSpPr>
        <p:spPr>
          <a:xfrm>
            <a:off x="539640" y="764640"/>
            <a:ext cx="6400440" cy="14727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fr-BE" sz="2400" b="1" strike="noStrike" spc="-1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Dépression légère ou modérée</a:t>
            </a:r>
            <a:endParaRPr lang="fr-B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fr-BE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Pas d’efficacité prouvée</a:t>
            </a:r>
            <a:endParaRPr lang="fr-B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fr-BE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Wingdings"/>
              </a:rPr>
              <a:t></a:t>
            </a:r>
            <a:r>
              <a:rPr lang="fr-BE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Préférer la psychothérapie (c’est bien beau !)</a:t>
            </a:r>
            <a:endParaRPr lang="fr-B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2" name="CustomShape 2"/>
          <p:cNvSpPr/>
          <p:nvPr/>
        </p:nvSpPr>
        <p:spPr>
          <a:xfrm>
            <a:off x="539640" y="2709000"/>
            <a:ext cx="8208720" cy="1472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100000"/>
              </a:lnSpc>
            </a:pPr>
            <a:r>
              <a:rPr lang="fr-BE" sz="2400" b="1" strike="noStrike" spc="-1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Dépression sévère</a:t>
            </a:r>
            <a:endParaRPr lang="fr-BE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fr-BE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Pharmacothérapie seule = Psychothérapie seule &lt; Association des 2</a:t>
            </a:r>
            <a:endParaRPr lang="fr-BE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1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Choix de l’antidépresseur :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44" name="CustomShape 2"/>
          <p:cNvSpPr/>
          <p:nvPr/>
        </p:nvSpPr>
        <p:spPr>
          <a:xfrm>
            <a:off x="827640" y="3069000"/>
            <a:ext cx="7992360" cy="1187640"/>
          </a:xfrm>
          <a:prstGeom prst="rect">
            <a:avLst/>
          </a:prstGeom>
          <a:solidFill>
            <a:srgbClr val="CCFF33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85840" indent="-285480">
              <a:lnSpc>
                <a:spcPct val="150000"/>
              </a:lnSpc>
              <a:buClr>
                <a:srgbClr val="0B87D6"/>
              </a:buClr>
              <a:buFont typeface="Wingdings" charset="2"/>
              <a:buChar char=""/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Indications officielles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50000"/>
              </a:lnSpc>
              <a:buClr>
                <a:srgbClr val="0B87D6"/>
              </a:buClr>
              <a:buFont typeface="Wingdings" charset="2"/>
              <a:buChar char=""/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Profil clinique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50000"/>
              </a:lnSpc>
              <a:buClr>
                <a:srgbClr val="0B87D6"/>
              </a:buClr>
              <a:buFont typeface="Wingdings" charset="2"/>
              <a:buChar char=""/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Effets secondaires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extShape 1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Indications officielles (AMM)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46" name="CustomShape 2"/>
          <p:cNvSpPr/>
          <p:nvPr/>
        </p:nvSpPr>
        <p:spPr>
          <a:xfrm>
            <a:off x="395640" y="2133000"/>
            <a:ext cx="3312000" cy="364680"/>
          </a:xfrm>
          <a:prstGeom prst="rect">
            <a:avLst/>
          </a:prstGeom>
          <a:solidFill>
            <a:srgbClr val="CCFF33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50000"/>
              </a:lnSpc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Dépression chez l’adulte - TOUS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147" name="Table 3"/>
          <p:cNvGraphicFramePr/>
          <p:nvPr/>
        </p:nvGraphicFramePr>
        <p:xfrm>
          <a:off x="395640" y="2853000"/>
          <a:ext cx="8496720" cy="2966400"/>
        </p:xfrm>
        <a:graphic>
          <a:graphicData uri="http://schemas.openxmlformats.org/drawingml/2006/table">
            <a:tbl>
              <a:tblPr/>
              <a:tblGrid>
                <a:gridCol w="2160000"/>
                <a:gridCol w="6336720"/>
              </a:tblGrid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BE" sz="1600" b="0" strike="noStrike" spc="-1">
                          <a:solidFill>
                            <a:srgbClr val="0B87D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TOC =</a:t>
                      </a:r>
                      <a:endParaRPr lang="fr-BE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BE" sz="1600" b="0" strike="noStrike" spc="-1">
                          <a:solidFill>
                            <a:srgbClr val="0B87D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SSRI  - Clomipramine</a:t>
                      </a:r>
                      <a:endParaRPr lang="fr-BE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E5FE"/>
                    </a:solidFill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BE" sz="1600" b="0" strike="noStrike" spc="-1">
                          <a:solidFill>
                            <a:srgbClr val="0B87D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T panique =</a:t>
                      </a:r>
                      <a:endParaRPr lang="fr-BE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2F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BE" sz="1600" b="0" strike="noStrike" spc="-1">
                          <a:solidFill>
                            <a:srgbClr val="0B87D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Citalopram – Escitaloprame – Paroxetine – Sertraline - Venlafaxine</a:t>
                      </a:r>
                      <a:endParaRPr lang="fr-BE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2FE"/>
                    </a:solidFill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BE" sz="1600" b="0" strike="noStrike" spc="-1">
                          <a:solidFill>
                            <a:srgbClr val="0B87D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T anxiété généralisée =</a:t>
                      </a:r>
                      <a:endParaRPr lang="fr-BE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BE" sz="1600" b="0" strike="noStrike" spc="-1">
                          <a:solidFill>
                            <a:srgbClr val="0B87D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Escitaloprame – Paroxetine – Duloxetine – Venlafaxine</a:t>
                      </a:r>
                      <a:endParaRPr lang="fr-BE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E5FE"/>
                    </a:solidFill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BE" sz="1600" b="0" strike="noStrike" spc="-1">
                          <a:solidFill>
                            <a:srgbClr val="0B87D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T phobie sociale = </a:t>
                      </a:r>
                      <a:endParaRPr lang="fr-BE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2F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BE" sz="1600" b="0" strike="noStrike" spc="-1">
                          <a:solidFill>
                            <a:srgbClr val="0B87D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Escitaloprame – Paroxetine – Sertraline – Venlafaxine</a:t>
                      </a:r>
                      <a:endParaRPr lang="fr-BE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2FE"/>
                    </a:solidFill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BE" sz="1600" b="0" strike="noStrike" spc="-1">
                          <a:solidFill>
                            <a:srgbClr val="0B87D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PTSD =</a:t>
                      </a:r>
                      <a:endParaRPr lang="fr-BE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BE" sz="1600" b="0" strike="noStrike" spc="-1">
                          <a:solidFill>
                            <a:srgbClr val="0B87D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Paroxetine – Sertraline</a:t>
                      </a:r>
                      <a:endParaRPr lang="fr-BE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E5FE"/>
                    </a:solidFill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BE" sz="1600" b="0" strike="noStrike" spc="-1">
                          <a:solidFill>
                            <a:srgbClr val="0B87D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Borderline = </a:t>
                      </a:r>
                      <a:endParaRPr lang="fr-BE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2F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BE" sz="1600" b="0" strike="noStrike" spc="-1">
                          <a:solidFill>
                            <a:srgbClr val="0B87D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Fluoxetine</a:t>
                      </a:r>
                      <a:endParaRPr lang="fr-BE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2FE"/>
                    </a:solidFill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BE" sz="1600" b="0" strike="noStrike" spc="-1">
                          <a:solidFill>
                            <a:srgbClr val="0B87D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Douleurs = </a:t>
                      </a:r>
                      <a:endParaRPr lang="fr-BE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BE" sz="1600" b="0" strike="noStrike" spc="-1">
                          <a:solidFill>
                            <a:srgbClr val="0B87D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Duloxetine – Amitriptyline (migraines)</a:t>
                      </a:r>
                      <a:endParaRPr lang="fr-BE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E5FE"/>
                    </a:solidFill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BE" sz="1600" b="0" strike="noStrike" spc="-1">
                          <a:solidFill>
                            <a:srgbClr val="0B87D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Enurésie = </a:t>
                      </a:r>
                      <a:endParaRPr lang="fr-BE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2F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BE" sz="1600" b="0" strike="noStrike" spc="-1">
                          <a:solidFill>
                            <a:srgbClr val="0B87D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Imipramine</a:t>
                      </a:r>
                      <a:endParaRPr lang="fr-BE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2F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Shape 1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Et chez l’enfant ?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graphicFrame>
        <p:nvGraphicFramePr>
          <p:cNvPr id="149" name="Table 2"/>
          <p:cNvGraphicFramePr/>
          <p:nvPr/>
        </p:nvGraphicFramePr>
        <p:xfrm>
          <a:off x="323640" y="3213000"/>
          <a:ext cx="8496720" cy="1483200"/>
        </p:xfrm>
        <a:graphic>
          <a:graphicData uri="http://schemas.openxmlformats.org/drawingml/2006/table">
            <a:tbl>
              <a:tblPr/>
              <a:tblGrid>
                <a:gridCol w="4680360"/>
                <a:gridCol w="3816360"/>
              </a:tblGrid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BE" sz="1600" b="0" strike="noStrike" spc="-1">
                          <a:solidFill>
                            <a:srgbClr val="0B87D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Dépression sévère après échec de la psychothérapie</a:t>
                      </a:r>
                      <a:endParaRPr lang="fr-BE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BE" sz="1600" b="0" strike="noStrike" spc="-1">
                          <a:solidFill>
                            <a:srgbClr val="0B87D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Fluoxetine</a:t>
                      </a:r>
                      <a:endParaRPr lang="fr-BE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E5FE"/>
                    </a:solidFill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BE" sz="1600" b="0" strike="noStrike" spc="-1">
                          <a:solidFill>
                            <a:srgbClr val="0B87D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Dépression chez l’adolescent de + de 14 ans</a:t>
                      </a:r>
                      <a:endParaRPr lang="fr-BE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2F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BE" sz="1600" b="0" strike="noStrike" spc="-1">
                          <a:solidFill>
                            <a:srgbClr val="0B87D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Dosulépine     PROTHIADEN</a:t>
                      </a:r>
                      <a:r>
                        <a:rPr lang="fr-BE" sz="1600" b="0" strike="noStrike" spc="-1" baseline="30000">
                          <a:solidFill>
                            <a:srgbClr val="0B87D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Symbol"/>
                        </a:rPr>
                        <a:t></a:t>
                      </a:r>
                      <a:endParaRPr lang="fr-BE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2FE"/>
                    </a:solidFill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BE" sz="1600" b="0" strike="noStrike" spc="-1">
                          <a:solidFill>
                            <a:srgbClr val="0B87D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TOC =</a:t>
                      </a:r>
                      <a:endParaRPr lang="fr-BE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BE" sz="1600" b="0" strike="noStrike" spc="-1">
                          <a:solidFill>
                            <a:srgbClr val="0B87D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Sertraline – Clomipramine   ANAFRANIL</a:t>
                      </a:r>
                      <a:r>
                        <a:rPr lang="fr-BE" sz="1600" b="0" strike="noStrike" spc="-1" baseline="30000">
                          <a:solidFill>
                            <a:srgbClr val="0B87D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Symbol"/>
                        </a:rPr>
                        <a:t></a:t>
                      </a:r>
                      <a:endParaRPr lang="fr-BE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E5FE"/>
                    </a:solidFill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BE" sz="1600" b="0" strike="noStrike" spc="-1">
                          <a:solidFill>
                            <a:srgbClr val="0B87D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Enurésie =</a:t>
                      </a:r>
                      <a:endParaRPr lang="fr-BE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2F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BE" sz="1600" b="0" strike="noStrike" spc="-1">
                          <a:solidFill>
                            <a:srgbClr val="0B87D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Imipramine   TOFRANIL</a:t>
                      </a:r>
                      <a:r>
                        <a:rPr lang="fr-BE" sz="1600" b="0" strike="noStrike" spc="-1" baseline="30000">
                          <a:solidFill>
                            <a:srgbClr val="0B87D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Symbol"/>
                        </a:rPr>
                        <a:t></a:t>
                      </a:r>
                      <a:endParaRPr lang="fr-BE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2F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Profil clinique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51" name="CustomShape 2"/>
          <p:cNvSpPr/>
          <p:nvPr/>
        </p:nvSpPr>
        <p:spPr>
          <a:xfrm>
            <a:off x="539640" y="2926800"/>
            <a:ext cx="7992360" cy="639000"/>
          </a:xfrm>
          <a:prstGeom prst="rect">
            <a:avLst/>
          </a:prstGeom>
          <a:solidFill>
            <a:srgbClr val="CCFF33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BE" sz="1800" b="0" strike="noStrike" spc="-1" dirty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Classiquement </a:t>
            </a:r>
            <a:r>
              <a:rPr lang="fr-BE" sz="1800" b="0" strike="noStrike" spc="-1" dirty="0" smtClean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:</a:t>
            </a:r>
            <a:r>
              <a:rPr lang="fr-BE" sz="1800" b="0" strike="noStrike" spc="-1" dirty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	</a:t>
            </a:r>
            <a:r>
              <a:rPr lang="fr-BE" sz="1800" b="0" strike="noStrike" spc="-1" dirty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Wingdings"/>
              </a:rPr>
              <a:t></a:t>
            </a:r>
            <a:r>
              <a:rPr lang="fr-BE" sz="1800" b="0" strike="noStrike" spc="-1" dirty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fr-BE" sz="1800" b="0" strike="noStrike" spc="-1" dirty="0" smtClean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psychotoniques</a:t>
            </a:r>
            <a:endParaRPr lang="fr-BE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BE" sz="1800" b="0" strike="noStrike" spc="-1" dirty="0" smtClean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		</a:t>
            </a:r>
            <a:r>
              <a:rPr lang="fr-BE" sz="1800" b="0" strike="noStrike" spc="-1" dirty="0" smtClean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Wingdings"/>
              </a:rPr>
              <a:t></a:t>
            </a:r>
            <a:r>
              <a:rPr lang="fr-BE" sz="1800" b="0" strike="noStrike" spc="-1" dirty="0" smtClean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sédatifs</a:t>
            </a:r>
            <a:endParaRPr lang="fr-B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2" name="CustomShape 3"/>
          <p:cNvSpPr/>
          <p:nvPr/>
        </p:nvSpPr>
        <p:spPr>
          <a:xfrm>
            <a:off x="539640" y="4078800"/>
            <a:ext cx="7992360" cy="639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BE" sz="1800" b="0" strike="noStrike" spc="-1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Moins clair depuis les SSRI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BE" sz="1800" b="0" strike="noStrike" spc="-1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		Beaucoup de divergences entre les expériences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xtShape 1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Effets secondaires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539640" y="2604240"/>
            <a:ext cx="7992360" cy="364680"/>
          </a:xfrm>
          <a:prstGeom prst="rect">
            <a:avLst/>
          </a:prstGeom>
          <a:solidFill>
            <a:srgbClr val="CCFF33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Dépend des classes et des récepteurs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155" name="Table 3"/>
          <p:cNvGraphicFramePr/>
          <p:nvPr/>
        </p:nvGraphicFramePr>
        <p:xfrm>
          <a:off x="539552" y="3717032"/>
          <a:ext cx="7754412" cy="2927520"/>
        </p:xfrm>
        <a:graphic>
          <a:graphicData uri="http://schemas.openxmlformats.org/drawingml/2006/table">
            <a:tbl>
              <a:tblPr/>
              <a:tblGrid>
                <a:gridCol w="2809812"/>
                <a:gridCol w="4944600"/>
              </a:tblGrid>
              <a:tr h="914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BE" sz="1800" b="0" strike="noStrike" spc="-1" dirty="0">
                          <a:solidFill>
                            <a:srgbClr val="0B87D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Sérotonine</a:t>
                      </a:r>
                      <a:endParaRPr lang="fr-BE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BE" sz="1800" b="0" strike="noStrike" spc="-1" dirty="0">
                          <a:solidFill>
                            <a:srgbClr val="0B87D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Nausées – Tremblements – Nervosité</a:t>
                      </a:r>
                      <a:endParaRPr lang="fr-BE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fr-BE" sz="1800" b="0" strike="noStrike" spc="-1" dirty="0">
                          <a:solidFill>
                            <a:srgbClr val="0B87D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Tr extrapyramidaux – H</a:t>
                      </a:r>
                      <a:r>
                        <a:rPr lang="fr-BE" sz="1800" b="0" strike="noStrike" spc="-1" dirty="0" smtClean="0">
                          <a:solidFill>
                            <a:srgbClr val="0B87D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yponatrémie</a:t>
                      </a:r>
                      <a:endParaRPr lang="fr-BE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fr-BE" sz="1800" b="0" strike="noStrike" spc="-1" dirty="0">
                          <a:solidFill>
                            <a:srgbClr val="0B87D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! Syndrome </a:t>
                      </a:r>
                      <a:r>
                        <a:rPr lang="fr-BE" sz="1800" b="0" strike="noStrike" spc="-1" dirty="0" err="1">
                          <a:solidFill>
                            <a:srgbClr val="0B87D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sérotoninergique</a:t>
                      </a:r>
                      <a:endParaRPr lang="fr-BE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E5FE"/>
                    </a:solidFill>
                  </a:tcPr>
                </a:tc>
              </a:tr>
              <a:tr h="366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BE" sz="1800" b="0" strike="noStrike" spc="-1">
                          <a:solidFill>
                            <a:srgbClr val="0B87D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Tricycliques et apparentés </a:t>
                      </a:r>
                      <a:endParaRPr lang="fr-BE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2F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r-BE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2FE"/>
                    </a:solidFill>
                  </a:tcPr>
                </a:tc>
              </a:tr>
              <a:tr h="36612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r-BE" sz="1800" b="0" strike="noStrike" spc="-1">
                          <a:solidFill>
                            <a:srgbClr val="FF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Ach</a:t>
                      </a:r>
                      <a:endParaRPr lang="fr-BE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BE" sz="1800" b="0" strike="noStrike" spc="-1" dirty="0">
                          <a:solidFill>
                            <a:srgbClr val="0B87D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Sécheresse bouche – Troubles </a:t>
                      </a:r>
                      <a:r>
                        <a:rPr lang="fr-BE" sz="1800" b="0" strike="noStrike" spc="-1" dirty="0" smtClean="0">
                          <a:solidFill>
                            <a:srgbClr val="0B87D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visuels-Constipation</a:t>
                      </a:r>
                      <a:endParaRPr lang="fr-BE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E5FE"/>
                    </a:solidFill>
                  </a:tcPr>
                </a:tc>
              </a:tr>
              <a:tr h="36612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r-BE" sz="1800" b="0" strike="noStrike" spc="-1">
                          <a:solidFill>
                            <a:srgbClr val="FF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Hist</a:t>
                      </a:r>
                      <a:endParaRPr lang="fr-BE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2F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BE" sz="1800" b="0" strike="noStrike" spc="-1">
                          <a:solidFill>
                            <a:srgbClr val="0B87D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Prise de poids – Somnolence</a:t>
                      </a:r>
                      <a:endParaRPr lang="fr-BE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2FE"/>
                    </a:solidFill>
                  </a:tcPr>
                </a:tc>
              </a:tr>
              <a:tr h="64044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r-BE" sz="1800" b="0" strike="noStrike" spc="-1">
                          <a:solidFill>
                            <a:srgbClr val="FF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Symbol"/>
                        </a:rPr>
                        <a:t></a:t>
                      </a:r>
                      <a:endParaRPr lang="fr-BE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BE" sz="1800" b="0" strike="noStrike" spc="-1" dirty="0">
                          <a:solidFill>
                            <a:srgbClr val="0B87D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Hypotension orthostatique</a:t>
                      </a:r>
                      <a:endParaRPr lang="fr-BE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fr-BE" sz="1800" b="0" strike="noStrike" spc="-1" dirty="0">
                          <a:solidFill>
                            <a:srgbClr val="0B87D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! Toxicité cardiaque en cas de surdosage</a:t>
                      </a:r>
                      <a:endParaRPr lang="fr-BE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E5F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Shape 1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Effets secondaires (suite)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57" name="CustomShape 2"/>
          <p:cNvSpPr/>
          <p:nvPr/>
        </p:nvSpPr>
        <p:spPr>
          <a:xfrm>
            <a:off x="539640" y="2604240"/>
            <a:ext cx="7992360" cy="364680"/>
          </a:xfrm>
          <a:prstGeom prst="rect">
            <a:avLst/>
          </a:prstGeom>
          <a:solidFill>
            <a:srgbClr val="CCFF33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Communs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8" name="CustomShape 3"/>
          <p:cNvSpPr/>
          <p:nvPr/>
        </p:nvSpPr>
        <p:spPr>
          <a:xfrm>
            <a:off x="539640" y="3432600"/>
            <a:ext cx="7992360" cy="77616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85840" indent="-285480">
              <a:lnSpc>
                <a:spcPct val="150000"/>
              </a:lnSpc>
              <a:buClr>
                <a:srgbClr val="CCFF33"/>
              </a:buClr>
              <a:buFont typeface="Wingdings" charset="2"/>
              <a:buChar char=""/>
            </a:pPr>
            <a:r>
              <a:rPr lang="fr-BE" sz="1800" b="0" strike="noStrike" spc="-1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Risque suicidaire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50000"/>
              </a:lnSpc>
              <a:buClr>
                <a:srgbClr val="CCFF33"/>
              </a:buClr>
              <a:buFont typeface="Wingdings" charset="2"/>
              <a:buChar char=""/>
            </a:pPr>
            <a:r>
              <a:rPr lang="fr-BE" sz="1800" b="0" strike="noStrike" spc="-1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Manie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323528" y="1340768"/>
            <a:ext cx="3699720" cy="7920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fr-FR" sz="22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Iproniazide</a:t>
            </a:r>
            <a:r>
              <a:rPr lang="fr-FR" sz="22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	MARSILID</a:t>
            </a:r>
            <a:r>
              <a:rPr lang="fr-FR" sz="22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</a:t>
            </a:r>
            <a:endParaRPr lang="fr-FR" sz="2400" b="0" strike="noStrike" spc="-1" dirty="0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>
              <a:lnSpc>
                <a:spcPct val="100000"/>
              </a:lnSpc>
            </a:pPr>
            <a:r>
              <a:rPr lang="fr-FR" sz="22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Imipramine 	TOFRANIL</a:t>
            </a:r>
            <a:r>
              <a:rPr lang="fr-FR" sz="22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fr-FR" sz="22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</a:t>
            </a:r>
            <a:endParaRPr lang="fr-FR" sz="2400" b="0" strike="noStrike" spc="-1" dirty="0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02" name="TextShape 2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Historique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03" name="CustomShape 3"/>
          <p:cNvSpPr/>
          <p:nvPr/>
        </p:nvSpPr>
        <p:spPr>
          <a:xfrm>
            <a:off x="4067944" y="1340768"/>
            <a:ext cx="331200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fr-BE" sz="18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Découverte de hasard 1957</a:t>
            </a:r>
            <a:endParaRPr lang="fr-B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CustomShape 4"/>
          <p:cNvSpPr/>
          <p:nvPr/>
        </p:nvSpPr>
        <p:spPr>
          <a:xfrm>
            <a:off x="3491880" y="2204864"/>
            <a:ext cx="3960440" cy="187220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100000"/>
              </a:lnSpc>
            </a:pPr>
            <a:r>
              <a:rPr lang="fr-BE" sz="24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Phénelzine</a:t>
            </a:r>
            <a:r>
              <a:rPr lang="fr-BE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	NARDELZINE</a:t>
            </a:r>
            <a:r>
              <a:rPr lang="fr-BE" sz="24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fr-BE" sz="24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</a:t>
            </a:r>
            <a:endParaRPr lang="fr-BE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BE" sz="24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Clomipramine</a:t>
            </a:r>
            <a:r>
              <a:rPr lang="fr-BE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	ANAFRANIL</a:t>
            </a:r>
            <a:r>
              <a:rPr lang="fr-BE" sz="24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fr-BE" sz="24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</a:t>
            </a:r>
            <a:endParaRPr lang="fr-BE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BE" sz="24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Amitriptyline</a:t>
            </a:r>
            <a:r>
              <a:rPr lang="fr-BE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	REDOMEX</a:t>
            </a:r>
            <a:r>
              <a:rPr lang="fr-BE" sz="24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fr-BE" sz="24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</a:t>
            </a:r>
            <a:endParaRPr lang="fr-BE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BE" sz="24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Maprotiline</a:t>
            </a:r>
            <a:r>
              <a:rPr lang="fr-BE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	LUDIOMIL</a:t>
            </a:r>
            <a:r>
              <a:rPr lang="fr-BE" sz="24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fr-BE" sz="24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</a:t>
            </a:r>
            <a:endParaRPr lang="fr-BE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CustomShape 5"/>
          <p:cNvSpPr/>
          <p:nvPr/>
        </p:nvSpPr>
        <p:spPr>
          <a:xfrm>
            <a:off x="295920" y="4149080"/>
            <a:ext cx="3699720" cy="115212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100000"/>
              </a:lnSpc>
            </a:pPr>
            <a:r>
              <a:rPr lang="fr-BE" sz="24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Dosulépine</a:t>
            </a:r>
            <a:r>
              <a:rPr lang="fr-BE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	PROTHIADEN</a:t>
            </a:r>
            <a:r>
              <a:rPr lang="fr-BE" sz="24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fr-BE" sz="24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</a:t>
            </a:r>
            <a:endParaRPr lang="fr-BE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BE" sz="24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Miansérine</a:t>
            </a:r>
            <a:r>
              <a:rPr lang="fr-BE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	LERIVON</a:t>
            </a:r>
            <a:r>
              <a:rPr lang="fr-BE" sz="24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fr-BE" sz="24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</a:t>
            </a:r>
            <a:endParaRPr lang="fr-BE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CustomShape 6"/>
          <p:cNvSpPr/>
          <p:nvPr/>
        </p:nvSpPr>
        <p:spPr>
          <a:xfrm>
            <a:off x="323528" y="2709000"/>
            <a:ext cx="3024336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BE" sz="1800" b="0" strike="noStrike" spc="-1" dirty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Années 60 &amp; 70… Dérivés :</a:t>
            </a:r>
            <a:endParaRPr lang="fr-B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CustomShape 7"/>
          <p:cNvSpPr/>
          <p:nvPr/>
        </p:nvSpPr>
        <p:spPr>
          <a:xfrm>
            <a:off x="4139952" y="4725144"/>
            <a:ext cx="36997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BE" sz="1800" b="0" strike="noStrike" spc="-1" dirty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Ont disparu :</a:t>
            </a:r>
            <a:endParaRPr lang="fr-B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CustomShape 8"/>
          <p:cNvSpPr/>
          <p:nvPr/>
        </p:nvSpPr>
        <p:spPr>
          <a:xfrm>
            <a:off x="4211960" y="5013176"/>
            <a:ext cx="3843720" cy="165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100000"/>
              </a:lnSpc>
            </a:pPr>
            <a:r>
              <a:rPr lang="fr-BE" sz="1800" b="0" strike="noStrike" spc="-1" dirty="0" err="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Doxepine</a:t>
            </a:r>
            <a:r>
              <a:rPr lang="fr-BE" sz="1800" b="0" strike="noStrike" spc="-1" dirty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	SINEQUAN</a:t>
            </a:r>
            <a:r>
              <a:rPr lang="fr-BE" sz="1800" b="0" strike="noStrike" spc="-1" baseline="30000" dirty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fr-BE" sz="1800" b="0" strike="noStrike" spc="-1" baseline="30000" dirty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</a:t>
            </a:r>
            <a:endParaRPr lang="fr-BE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BE" sz="1800" b="0" strike="noStrike" spc="-1" dirty="0" err="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Isocarboxazide</a:t>
            </a:r>
            <a:r>
              <a:rPr lang="fr-BE" sz="1800" b="0" strike="noStrike" spc="-1" dirty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	MARPLAN</a:t>
            </a:r>
            <a:r>
              <a:rPr lang="fr-BE" sz="18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fr-BE" sz="1800" b="0" strike="noStrike" spc="-1" baseline="30000" dirty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</a:t>
            </a:r>
            <a:endParaRPr lang="fr-BE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BE" sz="1800" b="0" strike="noStrike" spc="-1" dirty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SURSUM</a:t>
            </a:r>
            <a:r>
              <a:rPr lang="fr-BE" sz="1800" b="0" strike="noStrike" spc="-1" baseline="30000" dirty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fr-BE" sz="1800" b="0" strike="noStrike" spc="-1" baseline="30000" dirty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</a:t>
            </a:r>
            <a:r>
              <a:rPr lang="fr-BE" sz="1800" b="0" strike="noStrike" spc="-1" dirty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, SURMONTIL</a:t>
            </a:r>
            <a:r>
              <a:rPr lang="fr-BE" sz="1800" b="0" strike="noStrike" spc="-1" baseline="30000" dirty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fr-BE" sz="1800" b="0" strike="noStrike" spc="-1" baseline="30000" dirty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</a:t>
            </a:r>
            <a:r>
              <a:rPr lang="fr-BE" sz="1800" b="0" strike="noStrike" spc="-1" dirty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, ALLEGRON</a:t>
            </a:r>
            <a:r>
              <a:rPr lang="fr-BE" sz="1800" b="0" strike="noStrike" spc="-1" baseline="30000" dirty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</a:t>
            </a:r>
            <a:r>
              <a:rPr lang="fr-BE" sz="1800" b="0" strike="noStrike" spc="-1" dirty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, CONCORDIN</a:t>
            </a:r>
            <a:r>
              <a:rPr lang="fr-BE" sz="1800" b="0" strike="noStrike" spc="-1" baseline="30000" dirty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</a:t>
            </a:r>
            <a:r>
              <a:rPr lang="fr-BE" sz="1800" b="0" strike="noStrike" spc="-1" dirty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,…</a:t>
            </a:r>
            <a:endParaRPr lang="fr-BE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extShape 1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Instauration du traitement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60" name="CustomShape 2"/>
          <p:cNvSpPr/>
          <p:nvPr/>
        </p:nvSpPr>
        <p:spPr>
          <a:xfrm>
            <a:off x="522360" y="3573000"/>
            <a:ext cx="7992360" cy="2010600"/>
          </a:xfrm>
          <a:prstGeom prst="rect">
            <a:avLst/>
          </a:prstGeom>
          <a:solidFill>
            <a:srgbClr val="CCFF33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Information du patient :	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0B87D6"/>
              </a:buClr>
              <a:buFont typeface="Wingdings" charset="2"/>
              <a:buChar char=""/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Titration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0B87D6"/>
              </a:buClr>
              <a:buFont typeface="Wingdings" charset="2"/>
              <a:buChar char=""/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Accompagnement (clinique &amp; médicamenteux)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0B87D6"/>
              </a:buClr>
              <a:buFont typeface="Wingdings" charset="2"/>
              <a:buChar char=""/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E2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0B87D6"/>
              </a:buClr>
              <a:buFont typeface="Wingdings" charset="2"/>
              <a:buChar char=""/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Stratégie – Essai/erreur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0B87D6"/>
              </a:buClr>
              <a:buFont typeface="Wingdings" charset="2"/>
              <a:buChar char=""/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Durée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0B87D6"/>
              </a:buClr>
              <a:buFont typeface="Wingdings" charset="2"/>
              <a:buChar char=""/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Fin du traitement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1" name="CustomShape 3"/>
          <p:cNvSpPr/>
          <p:nvPr/>
        </p:nvSpPr>
        <p:spPr>
          <a:xfrm>
            <a:off x="522360" y="2637000"/>
            <a:ext cx="7992360" cy="639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85840" indent="-285480">
              <a:lnSpc>
                <a:spcPct val="100000"/>
              </a:lnSpc>
              <a:buClr>
                <a:srgbClr val="CCFF33"/>
              </a:buClr>
              <a:buFont typeface="Wingdings" charset="2"/>
              <a:buChar char=""/>
            </a:pPr>
            <a:r>
              <a:rPr lang="fr-BE" sz="1800" b="0" strike="noStrike" spc="-1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Vérification de l’indication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CCFF33"/>
              </a:buClr>
              <a:buFont typeface="Wingdings" charset="2"/>
              <a:buChar char=""/>
            </a:pPr>
            <a:r>
              <a:rPr lang="fr-BE" sz="1800" b="0" strike="noStrike" spc="-1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Choix du produit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2" name="CustomShape 4"/>
          <p:cNvSpPr/>
          <p:nvPr/>
        </p:nvSpPr>
        <p:spPr>
          <a:xfrm>
            <a:off x="522360" y="5805360"/>
            <a:ext cx="79923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BE" sz="1800" b="0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Renforce l’adhésion au traitement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extShape 1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Choix du produit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64" name="CustomShape 2"/>
          <p:cNvSpPr/>
          <p:nvPr/>
        </p:nvSpPr>
        <p:spPr>
          <a:xfrm>
            <a:off x="539640" y="2638440"/>
            <a:ext cx="7992360" cy="364680"/>
          </a:xfrm>
          <a:prstGeom prst="rect">
            <a:avLst/>
          </a:prstGeom>
          <a:solidFill>
            <a:srgbClr val="CCFF33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En fonction de :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5" name="CustomShape 3"/>
          <p:cNvSpPr/>
          <p:nvPr/>
        </p:nvSpPr>
        <p:spPr>
          <a:xfrm>
            <a:off x="539640" y="3432600"/>
            <a:ext cx="7992360" cy="173628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85840" indent="-285480">
              <a:lnSpc>
                <a:spcPct val="100000"/>
              </a:lnSpc>
              <a:buClr>
                <a:srgbClr val="CCFF33"/>
              </a:buClr>
              <a:buFont typeface="Wingdings" charset="2"/>
              <a:buChar char=""/>
            </a:pPr>
            <a:r>
              <a:rPr lang="fr-BE" sz="1800" b="0" strike="noStrike" spc="-1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De l’activité </a:t>
            </a:r>
            <a:r>
              <a:rPr lang="fr-BE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(tonique &lt;&gt;sédatif)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CCFF33"/>
              </a:buClr>
              <a:buFont typeface="Wingdings" charset="2"/>
              <a:buChar char=""/>
            </a:pPr>
            <a:r>
              <a:rPr lang="fr-BE" sz="1800" b="0" strike="noStrike" spc="-1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Des E2 </a:t>
            </a:r>
            <a:r>
              <a:rPr lang="fr-BE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Wingdings"/>
              </a:rPr>
              <a:t></a:t>
            </a:r>
            <a:r>
              <a:rPr lang="fr-BE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on commence le + souvent par les mieux tolérés (récents)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CCFF33"/>
              </a:buClr>
              <a:buFont typeface="Wingdings" charset="2"/>
              <a:buChar char=""/>
            </a:pPr>
            <a:r>
              <a:rPr lang="fr-BE" sz="1800" b="0" strike="noStrike" spc="-1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Des antécédents </a:t>
            </a:r>
            <a:r>
              <a:rPr lang="fr-BE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Wingdings"/>
              </a:rPr>
              <a:t></a:t>
            </a:r>
            <a:r>
              <a:rPr lang="fr-BE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Qu’a-t-il déjà pris ? Qu’est-ce qui a marché ?  Qu’est-ce qui n’a pas marché ?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CCFF33"/>
              </a:buClr>
              <a:buFont typeface="Wingdings" charset="2"/>
              <a:buChar char=""/>
            </a:pPr>
            <a:r>
              <a:rPr lang="fr-BE" sz="1800" b="0" strike="noStrike" spc="-1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Des comorbidités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CCFF33"/>
              </a:buClr>
              <a:buFont typeface="Wingdings" charset="2"/>
              <a:buChar char=""/>
            </a:pPr>
            <a:r>
              <a:rPr lang="fr-BE" sz="1800" b="0" strike="noStrike" spc="-1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Des interactions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extShape 1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Titration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67" name="CustomShape 2"/>
          <p:cNvSpPr/>
          <p:nvPr/>
        </p:nvSpPr>
        <p:spPr>
          <a:xfrm>
            <a:off x="539640" y="3141000"/>
            <a:ext cx="7992360" cy="77616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85840" indent="-285480">
              <a:lnSpc>
                <a:spcPct val="150000"/>
              </a:lnSpc>
              <a:buClr>
                <a:srgbClr val="CCFF33"/>
              </a:buClr>
              <a:buFont typeface="Wingdings" charset="2"/>
              <a:buChar char=""/>
            </a:pPr>
            <a:r>
              <a:rPr lang="fr-BE" sz="1800" b="0" strike="noStrike" spc="-1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S</a:t>
            </a:r>
            <a:r>
              <a:rPr lang="fr-BE" sz="1800" b="0" strike="noStrike" spc="-1" baseline="30000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H</a:t>
            </a:r>
            <a:r>
              <a:rPr lang="fr-BE" sz="1800" b="0" strike="noStrike" spc="-1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les tricycliques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50000"/>
              </a:lnSpc>
              <a:buClr>
                <a:srgbClr val="CCFF33"/>
              </a:buClr>
              <a:buFont typeface="Wingdings" charset="2"/>
              <a:buChar char=""/>
            </a:pPr>
            <a:r>
              <a:rPr lang="fr-BE" sz="1800" b="0" strike="noStrike" spc="-1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D’autres aussi (Venlafaxine – Mirtazapine)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extShape 1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Accompagnement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69" name="CustomShape 2"/>
          <p:cNvSpPr/>
          <p:nvPr/>
        </p:nvSpPr>
        <p:spPr>
          <a:xfrm>
            <a:off x="539640" y="2638440"/>
            <a:ext cx="7992360" cy="913320"/>
          </a:xfrm>
          <a:prstGeom prst="rect">
            <a:avLst/>
          </a:prstGeom>
          <a:solidFill>
            <a:srgbClr val="CCFF33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Risque suicidaire </a:t>
            </a: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Wingdings"/>
              </a:rPr>
              <a:t></a:t>
            </a: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en début de traitement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(pour tous – peut-être plus pour les psychotoniques)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BE" sz="1800" b="0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Wingdings"/>
              </a:rPr>
              <a:t></a:t>
            </a:r>
            <a:r>
              <a:rPr lang="fr-BE" sz="1800" b="0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Nécessité d’un suivi rapproché (1x/sem)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0" name="CustomShape 3"/>
          <p:cNvSpPr/>
          <p:nvPr/>
        </p:nvSpPr>
        <p:spPr>
          <a:xfrm>
            <a:off x="899640" y="3717000"/>
            <a:ext cx="7344360" cy="639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BE" sz="1800" b="0" strike="noStrike" spc="-1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Eventuellement anxiolyse momentanée (BZO ? NL ?...) en cas de risque avéré, penser à l’hospitalisation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1" name="CustomShape 4"/>
          <p:cNvSpPr/>
          <p:nvPr/>
        </p:nvSpPr>
        <p:spPr>
          <a:xfrm>
            <a:off x="539640" y="4521960"/>
            <a:ext cx="7992360" cy="364680"/>
          </a:xfrm>
          <a:prstGeom prst="rect">
            <a:avLst/>
          </a:prstGeom>
          <a:solidFill>
            <a:srgbClr val="CCFF33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Correction des E2 (laxatifs – agonistes adrénergiques – SULFARLEM</a:t>
            </a:r>
            <a:r>
              <a:rPr lang="fr-BE" sz="1800" b="0" strike="noStrike" spc="-1" baseline="3000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</a:t>
            </a: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- …)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2" name="CustomShape 5"/>
          <p:cNvSpPr/>
          <p:nvPr/>
        </p:nvSpPr>
        <p:spPr>
          <a:xfrm>
            <a:off x="539640" y="5157360"/>
            <a:ext cx="7992360" cy="364680"/>
          </a:xfrm>
          <a:prstGeom prst="rect">
            <a:avLst/>
          </a:prstGeom>
          <a:solidFill>
            <a:srgbClr val="CCFF33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Psychothérapie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Shape 1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Délai d’activité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74" name="CustomShape 2"/>
          <p:cNvSpPr/>
          <p:nvPr/>
        </p:nvSpPr>
        <p:spPr>
          <a:xfrm>
            <a:off x="539640" y="2638440"/>
            <a:ext cx="7992360" cy="3646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BE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Minimum 3 semaines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5" name="CustomShape 3"/>
          <p:cNvSpPr/>
          <p:nvPr/>
        </p:nvSpPr>
        <p:spPr>
          <a:xfrm>
            <a:off x="539640" y="3429000"/>
            <a:ext cx="7992360" cy="3646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BE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Ne pas renoncer avant 6 semaines (voire 12 </a:t>
            </a:r>
            <a:r>
              <a:rPr lang="fr-BE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Wingdings"/>
              </a:rPr>
              <a:t></a:t>
            </a:r>
            <a:r>
              <a:rPr lang="fr-BE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personnes âgées)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6" name="CustomShape 4"/>
          <p:cNvSpPr/>
          <p:nvPr/>
        </p:nvSpPr>
        <p:spPr>
          <a:xfrm>
            <a:off x="863640" y="4077000"/>
            <a:ext cx="7452360" cy="146196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85840" indent="-285480">
              <a:lnSpc>
                <a:spcPct val="100000"/>
              </a:lnSpc>
              <a:buClr>
                <a:srgbClr val="FFFFFF"/>
              </a:buClr>
              <a:buFont typeface="Wingdings" charset="2"/>
              <a:buChar char=""/>
            </a:pPr>
            <a:r>
              <a:rPr lang="fr-BE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Réponse partielle	</a:t>
            </a:r>
            <a:r>
              <a:rPr lang="fr-BE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Wingdings"/>
              </a:rPr>
              <a:t></a:t>
            </a:r>
            <a:r>
              <a:rPr lang="fr-BE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de la dose ou ajout d’un agent d’une classe </a:t>
            </a:r>
            <a:r>
              <a:rPr lang="fr-BE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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FFFFFF"/>
              </a:buClr>
              <a:buFont typeface="Wingdings" charset="2"/>
              <a:buChar char=""/>
            </a:pPr>
            <a:r>
              <a:rPr lang="fr-BE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Absence de réponse	Vérifier la compliance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BE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				Réinterroger le diagnostic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BE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				Changer de produit/ de classe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TextShape 1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Durée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78" name="CustomShape 2"/>
          <p:cNvSpPr/>
          <p:nvPr/>
        </p:nvSpPr>
        <p:spPr>
          <a:xfrm>
            <a:off x="528120" y="5292000"/>
            <a:ext cx="7992360" cy="639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BE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En tous cas : </a:t>
            </a:r>
            <a:r>
              <a:rPr lang="fr-BE" sz="18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Long !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BE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N’hésitez pas à réévaluer régulièrement la balance Bénéfice/E2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9" name="CustomShape 3"/>
          <p:cNvSpPr/>
          <p:nvPr/>
        </p:nvSpPr>
        <p:spPr>
          <a:xfrm>
            <a:off x="539640" y="2781000"/>
            <a:ext cx="7992360" cy="364680"/>
          </a:xfrm>
          <a:prstGeom prst="rect">
            <a:avLst/>
          </a:prstGeom>
          <a:solidFill>
            <a:srgbClr val="CCFF33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A partir de la rémission… au moins 6 mois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0" name="CustomShape 4"/>
          <p:cNvSpPr/>
          <p:nvPr/>
        </p:nvSpPr>
        <p:spPr>
          <a:xfrm>
            <a:off x="539640" y="3419640"/>
            <a:ext cx="7992360" cy="364680"/>
          </a:xfrm>
          <a:prstGeom prst="rect">
            <a:avLst/>
          </a:prstGeom>
          <a:solidFill>
            <a:srgbClr val="CCFF33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Pas de données sur la durée idéale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1" name="CustomShape 5"/>
          <p:cNvSpPr/>
          <p:nvPr/>
        </p:nvSpPr>
        <p:spPr>
          <a:xfrm>
            <a:off x="539640" y="4077000"/>
            <a:ext cx="7992360" cy="364680"/>
          </a:xfrm>
          <a:prstGeom prst="rect">
            <a:avLst/>
          </a:prstGeom>
          <a:solidFill>
            <a:srgbClr val="CCFF33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Aucun examen paraclinique utile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2" name="CustomShape 6"/>
          <p:cNvSpPr/>
          <p:nvPr/>
        </p:nvSpPr>
        <p:spPr>
          <a:xfrm>
            <a:off x="539640" y="4716000"/>
            <a:ext cx="7992360" cy="364680"/>
          </a:xfrm>
          <a:prstGeom prst="rect">
            <a:avLst/>
          </a:prstGeom>
          <a:solidFill>
            <a:srgbClr val="CCFF33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Certaines recommandations vont jusqu’à 2 ans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TextShape 1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Arrêt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84" name="CustomShape 2"/>
          <p:cNvSpPr/>
          <p:nvPr/>
        </p:nvSpPr>
        <p:spPr>
          <a:xfrm>
            <a:off x="539640" y="2781000"/>
            <a:ext cx="7992360" cy="364680"/>
          </a:xfrm>
          <a:prstGeom prst="rect">
            <a:avLst/>
          </a:prstGeom>
          <a:solidFill>
            <a:srgbClr val="CCFF33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Toujours progressif (comme l’ensemble des psychotropes)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5" name="CustomShape 3"/>
          <p:cNvSpPr/>
          <p:nvPr/>
        </p:nvSpPr>
        <p:spPr>
          <a:xfrm>
            <a:off x="539640" y="3419640"/>
            <a:ext cx="7992360" cy="639000"/>
          </a:xfrm>
          <a:prstGeom prst="rect">
            <a:avLst/>
          </a:prstGeom>
          <a:solidFill>
            <a:srgbClr val="CCFF33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Personnellement, 3 mois à ½ dose pour surveiller la réapparition éventuelle de symptômes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6" name="CustomShape 4"/>
          <p:cNvSpPr/>
          <p:nvPr/>
        </p:nvSpPr>
        <p:spPr>
          <a:xfrm>
            <a:off x="539640" y="4365000"/>
            <a:ext cx="7992360" cy="364680"/>
          </a:xfrm>
          <a:prstGeom prst="rect">
            <a:avLst/>
          </a:prstGeom>
          <a:solidFill>
            <a:srgbClr val="CCFF33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Choisir le moment avec le patient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extShape 1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Traitement chronique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88" name="CustomShape 2"/>
          <p:cNvSpPr/>
          <p:nvPr/>
        </p:nvSpPr>
        <p:spPr>
          <a:xfrm>
            <a:off x="539640" y="2604240"/>
            <a:ext cx="7992360" cy="364680"/>
          </a:xfrm>
          <a:prstGeom prst="rect">
            <a:avLst/>
          </a:prstGeom>
          <a:solidFill>
            <a:srgbClr val="CCFF33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Parfois nécessaire </a:t>
            </a: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Wingdings"/>
              </a:rPr>
              <a:t></a:t>
            </a: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fr-BE" sz="1800" b="1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Quid ?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9" name="CustomShape 3"/>
          <p:cNvSpPr/>
          <p:nvPr/>
        </p:nvSpPr>
        <p:spPr>
          <a:xfrm>
            <a:off x="539640" y="3432600"/>
            <a:ext cx="7992360" cy="91332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85840" indent="-285480">
              <a:lnSpc>
                <a:spcPct val="100000"/>
              </a:lnSpc>
              <a:buClr>
                <a:srgbClr val="CCFF33"/>
              </a:buClr>
              <a:buFont typeface="Wingdings" charset="2"/>
              <a:buChar char=""/>
            </a:pPr>
            <a:r>
              <a:rPr lang="fr-BE" sz="1800" b="0" strike="noStrike" spc="-1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Soit pathologie dépressive chronique (Réactionnelle – Névrotique – Bipolaire)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CCFF33"/>
              </a:buClr>
              <a:buFont typeface="Wingdings" charset="2"/>
              <a:buChar char=""/>
            </a:pPr>
            <a:r>
              <a:rPr lang="fr-BE" sz="1800" b="0" strike="noStrike" spc="-1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Soit effet « euphorisant » (SSRI – Verlaf)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CCFF33"/>
              </a:buClr>
              <a:buFont typeface="Wingdings" charset="2"/>
              <a:buChar char=""/>
            </a:pPr>
            <a:r>
              <a:rPr lang="fr-BE" sz="1800" b="0" strike="noStrike" spc="-1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Soit dépendance psychique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extShape 1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Maître mot :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91" name="CustomShape 2"/>
          <p:cNvSpPr/>
          <p:nvPr/>
        </p:nvSpPr>
        <p:spPr>
          <a:xfrm>
            <a:off x="3060000" y="2604240"/>
            <a:ext cx="2880000" cy="364680"/>
          </a:xfrm>
          <a:prstGeom prst="rect">
            <a:avLst/>
          </a:prstGeom>
          <a:solidFill>
            <a:srgbClr val="FF000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BE" sz="18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LA PATIENCE 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2" name="CustomShape 3"/>
          <p:cNvSpPr/>
          <p:nvPr/>
        </p:nvSpPr>
        <p:spPr>
          <a:xfrm>
            <a:off x="539640" y="3432600"/>
            <a:ext cx="7992360" cy="36468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BE" sz="1800" b="0" strike="noStrike" spc="-1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Eviter de transmettre son découragement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3" name="CustomShape 4"/>
          <p:cNvSpPr/>
          <p:nvPr/>
        </p:nvSpPr>
        <p:spPr>
          <a:xfrm>
            <a:off x="539640" y="4077000"/>
            <a:ext cx="7992360" cy="639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BE" sz="1800" b="0" strike="noStrike" spc="-1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Contrairement aux idées reçues, la dépression est la plus souvent une pathologie spontanément résolutive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TextShape 1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Merci de votre attention !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95" name="CustomShape 2"/>
          <p:cNvSpPr/>
          <p:nvPr/>
        </p:nvSpPr>
        <p:spPr>
          <a:xfrm>
            <a:off x="467640" y="2997000"/>
            <a:ext cx="8424720" cy="3107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BE" sz="1800" b="0" u="sng" strike="noStrike" spc="-1" dirty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Sources</a:t>
            </a:r>
            <a:r>
              <a:rPr lang="fr-BE" sz="1800" b="0" strike="noStrike" spc="-1" dirty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:</a:t>
            </a:r>
            <a:endParaRPr lang="fr-B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B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B87D6"/>
              </a:buClr>
              <a:buFont typeface="Wingdings" charset="2"/>
              <a:buChar char=""/>
            </a:pPr>
            <a:r>
              <a:rPr lang="fr-BE" sz="1800" b="0" strike="noStrike" spc="-1" dirty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Cours de psychiatrie-pharmacothérapie – J. </a:t>
            </a:r>
            <a:r>
              <a:rPr lang="fr-BE" sz="1800" b="0" strike="noStrike" spc="-1" dirty="0" err="1" smtClean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Bobon</a:t>
            </a:r>
            <a:r>
              <a:rPr lang="fr-BE" sz="1800" b="0" strike="noStrike" spc="-1" dirty="0" smtClean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fr-BE" sz="1800" b="0" strike="noStrike" spc="-1" dirty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– ULG</a:t>
            </a:r>
            <a:endParaRPr lang="fr-B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B87D6"/>
              </a:buClr>
              <a:buFont typeface="Wingdings" charset="2"/>
              <a:buChar char=""/>
            </a:pPr>
            <a:r>
              <a:rPr lang="fr-BE" sz="1800" b="0" strike="noStrike" spc="-1" dirty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Mini DSM IV</a:t>
            </a:r>
            <a:endParaRPr lang="fr-B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B87D6"/>
              </a:buClr>
              <a:buFont typeface="Wingdings" charset="2"/>
              <a:buChar char=""/>
            </a:pPr>
            <a:r>
              <a:rPr lang="fr-BE" sz="1800" b="0" strike="noStrike" spc="-1" dirty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CBIP</a:t>
            </a:r>
            <a:endParaRPr lang="fr-B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B87D6"/>
              </a:buClr>
              <a:buFont typeface="Wingdings" charset="2"/>
              <a:buChar char=""/>
            </a:pPr>
            <a:r>
              <a:rPr lang="fr-BE" sz="1800" b="0" strike="noStrike" spc="-1" dirty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Rapport de la Commission Psychiatrie et Santé Mentale de l’ANM – JP </a:t>
            </a:r>
            <a:r>
              <a:rPr lang="fr-BE" sz="1800" b="0" strike="noStrike" spc="-1" dirty="0" err="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Olie</a:t>
            </a:r>
            <a:r>
              <a:rPr lang="fr-BE" sz="1800" b="0" strike="noStrike" spc="-1" dirty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&amp; MC </a:t>
            </a:r>
            <a:r>
              <a:rPr lang="fr-BE" sz="1800" b="0" strike="noStrike" spc="-1" dirty="0" err="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Mouren</a:t>
            </a:r>
            <a:endParaRPr lang="fr-B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B87D6"/>
              </a:buClr>
              <a:buFont typeface="Wingdings" charset="2"/>
              <a:buChar char=""/>
            </a:pPr>
            <a:r>
              <a:rPr lang="fr-BE" sz="1800" b="0" strike="noStrike" spc="-1" dirty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Manuel de psychiatrie – JD </a:t>
            </a:r>
            <a:r>
              <a:rPr lang="fr-BE" sz="1800" b="0" strike="noStrike" spc="-1" dirty="0" err="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Guelfi</a:t>
            </a:r>
            <a:endParaRPr lang="fr-B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B87D6"/>
              </a:buClr>
              <a:buFont typeface="Wingdings" charset="2"/>
              <a:buChar char=""/>
            </a:pPr>
            <a:r>
              <a:rPr lang="fr-BE" sz="1800" b="0" strike="noStrike" spc="-1" dirty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Pour un bon usage des antidépresseurs chez la personne âgée – A </a:t>
            </a:r>
            <a:r>
              <a:rPr lang="fr-BE" sz="1800" b="0" strike="noStrike" spc="-1" dirty="0" err="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Spinewine</a:t>
            </a:r>
            <a:r>
              <a:rPr lang="fr-BE" sz="1800" b="0" strike="noStrike" spc="-1" dirty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– UCL Mont </a:t>
            </a:r>
            <a:r>
              <a:rPr lang="fr-BE" sz="1800" b="0" strike="noStrike" spc="-1" dirty="0" err="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Godinne</a:t>
            </a:r>
            <a:endParaRPr lang="fr-B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B87D6"/>
              </a:buClr>
              <a:buFont typeface="Wingdings" charset="2"/>
              <a:buChar char=""/>
            </a:pPr>
            <a:r>
              <a:rPr lang="fr-BE" sz="1800" b="0" strike="noStrike" spc="-1" dirty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Patient </a:t>
            </a:r>
            <a:r>
              <a:rPr lang="fr-BE" sz="1800" b="0" strike="noStrike" spc="-1" dirty="0" err="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Health</a:t>
            </a:r>
            <a:r>
              <a:rPr lang="fr-BE" sz="1800" b="0" strike="noStrike" spc="-1" dirty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fr-BE" sz="1800" b="0" strike="noStrike" spc="-1" dirty="0" err="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Questionnary</a:t>
            </a:r>
            <a:r>
              <a:rPr lang="fr-BE" sz="1800" b="0" strike="noStrike" spc="-1" dirty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– PL </a:t>
            </a:r>
            <a:r>
              <a:rPr lang="fr-BE" sz="1800" b="0" strike="noStrike" spc="-1" dirty="0" err="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Spitzer</a:t>
            </a:r>
            <a:endParaRPr lang="fr-B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Shape 1"/>
          <p:cNvSpPr txBox="1"/>
          <p:nvPr/>
        </p:nvSpPr>
        <p:spPr>
          <a:xfrm>
            <a:off x="871920" y="2675520"/>
            <a:ext cx="2547360" cy="537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fr-FR" sz="2400" b="0" strike="noStrike" spc="-1">
                <a:solidFill>
                  <a:srgbClr val="073E87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SSRI - Sérotonine</a:t>
            </a:r>
          </a:p>
        </p:txBody>
      </p:sp>
      <p:sp>
        <p:nvSpPr>
          <p:cNvPr id="110" name="TextShape 2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Années 80…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11" name="CustomShape 3"/>
          <p:cNvSpPr/>
          <p:nvPr/>
        </p:nvSpPr>
        <p:spPr>
          <a:xfrm>
            <a:off x="2771640" y="3357000"/>
            <a:ext cx="5112360" cy="2232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100000"/>
              </a:lnSpc>
            </a:pPr>
            <a:r>
              <a:rPr lang="fr-BE" sz="24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Fluvoxamine</a:t>
            </a:r>
            <a:r>
              <a:rPr lang="fr-BE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	FLOXYFRAL</a:t>
            </a:r>
            <a:r>
              <a:rPr lang="fr-BE" sz="24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fr-BE" sz="24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</a:t>
            </a:r>
            <a:endParaRPr lang="fr-BE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BE" sz="24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Sertraline</a:t>
            </a:r>
            <a:r>
              <a:rPr lang="fr-BE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	SERLAIN</a:t>
            </a:r>
            <a:r>
              <a:rPr lang="fr-BE" sz="24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fr-BE" sz="24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</a:t>
            </a:r>
            <a:endParaRPr lang="fr-BE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BE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Fluoxétine	PROZAC</a:t>
            </a:r>
            <a:r>
              <a:rPr lang="fr-BE" sz="24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fr-BE" sz="24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</a:t>
            </a:r>
            <a:endParaRPr lang="fr-BE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BE" sz="24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Paroxétine</a:t>
            </a:r>
            <a:r>
              <a:rPr lang="fr-BE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	SEROXAT</a:t>
            </a:r>
            <a:r>
              <a:rPr lang="fr-BE" sz="24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fr-BE" sz="24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</a:t>
            </a:r>
            <a:r>
              <a:rPr lang="fr-BE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- AROPAX</a:t>
            </a:r>
            <a:r>
              <a:rPr lang="fr-BE" sz="24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fr-BE" sz="24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</a:t>
            </a:r>
            <a:endParaRPr lang="fr-BE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BE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Citalopram	CIPRAMIL</a:t>
            </a:r>
            <a:r>
              <a:rPr lang="fr-BE" sz="24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fr-BE" sz="24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</a:t>
            </a:r>
            <a:endParaRPr lang="fr-BE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BE" sz="24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Escitalopram</a:t>
            </a:r>
            <a:r>
              <a:rPr lang="fr-BE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	SIPRALEXA</a:t>
            </a:r>
            <a:r>
              <a:rPr lang="fr-BE" sz="24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fr-BE" sz="24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</a:t>
            </a:r>
            <a:endParaRPr lang="fr-BE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871920" y="2675520"/>
            <a:ext cx="3483720" cy="537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fr-FR" sz="2400" b="0" strike="noStrike" spc="-1">
                <a:solidFill>
                  <a:srgbClr val="073E87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« Specificity is out »</a:t>
            </a:r>
          </a:p>
        </p:txBody>
      </p:sp>
      <p:sp>
        <p:nvSpPr>
          <p:cNvPr id="113" name="TextShape 2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Années 2000…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14" name="CustomShape 3"/>
          <p:cNvSpPr/>
          <p:nvPr/>
        </p:nvSpPr>
        <p:spPr>
          <a:xfrm>
            <a:off x="971640" y="3357000"/>
            <a:ext cx="7920360" cy="2232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92D05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100000"/>
              </a:lnSpc>
            </a:pPr>
            <a:r>
              <a:rPr lang="fr-BE" sz="2400" b="0" strike="noStrike" spc="-1" dirty="0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SNRI</a:t>
            </a:r>
            <a:r>
              <a:rPr lang="fr-BE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			</a:t>
            </a:r>
            <a:r>
              <a:rPr lang="fr-BE" sz="24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Venlafaxine</a:t>
            </a:r>
            <a:r>
              <a:rPr lang="fr-BE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	EFEXOR</a:t>
            </a:r>
            <a:r>
              <a:rPr lang="fr-BE" sz="24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fr-BE" sz="24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</a:t>
            </a:r>
            <a:r>
              <a:rPr lang="fr-BE" sz="24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fr-BE" sz="2400" b="0" strike="noStrike" spc="-1" dirty="0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endParaRPr lang="fr-BE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BE" sz="2400" b="0" strike="noStrike" spc="-1" dirty="0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…et prochainement</a:t>
            </a:r>
            <a:r>
              <a:rPr lang="fr-BE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	</a:t>
            </a:r>
            <a:r>
              <a:rPr lang="fr-BE" sz="24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Vortioxétine</a:t>
            </a:r>
            <a:r>
              <a:rPr lang="fr-BE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	?</a:t>
            </a:r>
            <a:r>
              <a:rPr lang="fr-BE" sz="24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fr-BE" sz="24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</a:t>
            </a:r>
            <a:endParaRPr lang="fr-BE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BE" sz="2400" b="0" strike="noStrike" spc="-1" dirty="0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Antagoniste </a:t>
            </a:r>
            <a:r>
              <a:rPr lang="fr-BE" sz="2400" b="0" strike="noStrike" spc="-1" dirty="0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</a:t>
            </a:r>
            <a:r>
              <a:rPr lang="fr-BE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		</a:t>
            </a:r>
            <a:r>
              <a:rPr lang="fr-BE" sz="24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Mirtazapine</a:t>
            </a:r>
            <a:r>
              <a:rPr lang="fr-BE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	REMERGON</a:t>
            </a:r>
            <a:r>
              <a:rPr lang="fr-BE" sz="24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fr-BE" sz="24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</a:t>
            </a:r>
            <a:endParaRPr lang="fr-BE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BE" sz="2400" b="0" strike="noStrike" spc="-1" dirty="0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SARI</a:t>
            </a:r>
            <a:r>
              <a:rPr lang="fr-BE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			</a:t>
            </a:r>
            <a:r>
              <a:rPr lang="fr-BE" sz="24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Trazodone</a:t>
            </a:r>
            <a:r>
              <a:rPr lang="fr-BE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	TRAZOLAN</a:t>
            </a:r>
            <a:r>
              <a:rPr lang="fr-BE" sz="24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fr-BE" sz="24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</a:t>
            </a:r>
            <a:endParaRPr lang="fr-BE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BE" sz="2400" b="0" strike="noStrike" spc="-1" dirty="0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IRN</a:t>
            </a:r>
            <a:r>
              <a:rPr lang="fr-BE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			</a:t>
            </a:r>
            <a:r>
              <a:rPr lang="fr-BE" sz="24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Réboxétine</a:t>
            </a:r>
            <a:r>
              <a:rPr lang="fr-BE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	EDRONAX</a:t>
            </a:r>
            <a:r>
              <a:rPr lang="fr-BE" sz="24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fr-BE" sz="24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</a:t>
            </a:r>
            <a:endParaRPr lang="fr-BE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BE" sz="2400" b="0" strike="noStrike" spc="-1" dirty="0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IRDA	 </a:t>
            </a:r>
            <a:r>
              <a:rPr lang="fr-BE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		</a:t>
            </a:r>
            <a:r>
              <a:rPr lang="fr-BE" sz="24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Bupropion</a:t>
            </a:r>
            <a:r>
              <a:rPr lang="fr-BE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	WELLBUTRIN</a:t>
            </a:r>
            <a:r>
              <a:rPr lang="fr-BE" sz="24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fr-BE" sz="24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</a:t>
            </a:r>
            <a:endParaRPr lang="fr-BE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BE" sz="2400" b="0" strike="noStrike" spc="-1" dirty="0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« Faux » retour des IMAO-RIMA…</a:t>
            </a:r>
            <a:endParaRPr lang="fr-BE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BE" sz="2400" b="0" strike="noStrike" spc="-1" dirty="0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	 	</a:t>
            </a:r>
            <a:r>
              <a:rPr lang="fr-BE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	</a:t>
            </a:r>
            <a:r>
              <a:rPr lang="fr-BE" sz="24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Moclobémide</a:t>
            </a:r>
            <a:r>
              <a:rPr lang="fr-BE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	AURORIX</a:t>
            </a:r>
            <a:r>
              <a:rPr lang="fr-BE" sz="24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fr-BE" sz="2400" b="0" strike="noStrike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</a:t>
            </a:r>
            <a:endParaRPr lang="fr-BE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323640" y="2675520"/>
            <a:ext cx="8568720" cy="89712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fr-FR" sz="2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Aucune molécule n’a démontré une efficacité supérieure à l’imipramine ou à la clomipramine</a:t>
            </a:r>
            <a:endParaRPr lang="fr-FR" sz="2400" b="0" strike="noStrike" spc="-1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16" name="TextShape 2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Tous égaux !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17" name="CustomShape 3"/>
          <p:cNvSpPr/>
          <p:nvPr/>
        </p:nvSpPr>
        <p:spPr>
          <a:xfrm>
            <a:off x="1115640" y="4077000"/>
            <a:ext cx="2880000" cy="364680"/>
          </a:xfrm>
          <a:prstGeom prst="rect">
            <a:avLst/>
          </a:prstGeom>
          <a:solidFill>
            <a:srgbClr val="CCFF33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Persistance de l’ECT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CustomShape 4"/>
          <p:cNvSpPr/>
          <p:nvPr/>
        </p:nvSpPr>
        <p:spPr>
          <a:xfrm>
            <a:off x="3348000" y="5085360"/>
            <a:ext cx="2880000" cy="364680"/>
          </a:xfrm>
          <a:prstGeom prst="rect">
            <a:avLst/>
          </a:prstGeom>
          <a:solidFill>
            <a:srgbClr val="CCFF33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Recherches sur la TMS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Neurobiologie…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20" name="CustomShape 2"/>
          <p:cNvSpPr/>
          <p:nvPr/>
        </p:nvSpPr>
        <p:spPr>
          <a:xfrm>
            <a:off x="323640" y="2493000"/>
            <a:ext cx="3456000" cy="364680"/>
          </a:xfrm>
          <a:prstGeom prst="rect">
            <a:avLst/>
          </a:prstGeom>
          <a:solidFill>
            <a:srgbClr val="CCFF33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Hypothèse monoaminergique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CustomShape 3"/>
          <p:cNvSpPr/>
          <p:nvPr/>
        </p:nvSpPr>
        <p:spPr>
          <a:xfrm>
            <a:off x="2051640" y="3069000"/>
            <a:ext cx="6120360" cy="639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92D05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BE" sz="1800" b="0" strike="noStrike" spc="-1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Wingdings"/>
              </a:rPr>
              <a:t></a:t>
            </a:r>
            <a:r>
              <a:rPr lang="fr-BE" sz="1800" b="0" strike="noStrike" spc="-1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	de la disponibilité des neurotransmetteurs au sein de la 	synapse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2" name="CustomShape 4"/>
          <p:cNvSpPr/>
          <p:nvPr/>
        </p:nvSpPr>
        <p:spPr>
          <a:xfrm>
            <a:off x="2051640" y="3934800"/>
            <a:ext cx="6120360" cy="639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92D05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BE" sz="1800" b="0" strike="noStrike" spc="-1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Wingdings"/>
              </a:rPr>
              <a:t></a:t>
            </a:r>
            <a:r>
              <a:rPr lang="fr-BE" sz="1800" b="0" strike="noStrike" spc="-1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	de la recapture - inhibition de la métabolisation - fixation à 	des récepteurs inhibiteurs, …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3" name="CustomShape 5"/>
          <p:cNvSpPr/>
          <p:nvPr/>
        </p:nvSpPr>
        <p:spPr>
          <a:xfrm>
            <a:off x="827584" y="4797000"/>
            <a:ext cx="7344416" cy="129629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BE" sz="28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!</a:t>
            </a:r>
            <a:r>
              <a:rPr lang="fr-BE" sz="18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	« Efficacité » au plan neurobiologique</a:t>
            </a:r>
            <a:endParaRPr lang="fr-B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BE" sz="18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				</a:t>
            </a:r>
            <a:r>
              <a:rPr lang="fr-BE" sz="32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</a:t>
            </a:r>
            <a:r>
              <a:rPr lang="fr-BE" sz="18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	Efficacité clinique</a:t>
            </a:r>
            <a:endParaRPr lang="fr-B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Neurobiologie…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25" name="CustomShape 2"/>
          <p:cNvSpPr/>
          <p:nvPr/>
        </p:nvSpPr>
        <p:spPr>
          <a:xfrm>
            <a:off x="323640" y="2493000"/>
            <a:ext cx="3456000" cy="364680"/>
          </a:xfrm>
          <a:prstGeom prst="rect">
            <a:avLst/>
          </a:prstGeom>
          <a:solidFill>
            <a:srgbClr val="CCFF33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Autre hypothèse …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6" name="CustomShape 3"/>
          <p:cNvSpPr/>
          <p:nvPr/>
        </p:nvSpPr>
        <p:spPr>
          <a:xfrm>
            <a:off x="2051640" y="3069000"/>
            <a:ext cx="6120360" cy="639000"/>
          </a:xfrm>
          <a:prstGeom prst="rect">
            <a:avLst/>
          </a:prstGeom>
          <a:solidFill>
            <a:srgbClr val="CCFF33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Déficit du rétrocontrôle de l’axe lypothalamo-hypophysaire avec pour conséquence involution de l’hypocampe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7" name="CustomShape 4"/>
          <p:cNvSpPr/>
          <p:nvPr/>
        </p:nvSpPr>
        <p:spPr>
          <a:xfrm>
            <a:off x="323640" y="3934800"/>
            <a:ext cx="7848360" cy="173628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92D05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BE" sz="1800" b="0" strike="noStrike" spc="-1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Recherche  sur les bloquants des récepteurs :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CCFF33"/>
              </a:buClr>
              <a:buFont typeface="Wingdings" charset="2"/>
              <a:buChar char=""/>
            </a:pPr>
            <a:r>
              <a:rPr lang="fr-BE" sz="1800" b="0" strike="noStrike" spc="-1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CRH	(corticolibérine)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CCFF33"/>
              </a:buClr>
              <a:buFont typeface="Wingdings" charset="2"/>
              <a:buChar char=""/>
            </a:pPr>
            <a:r>
              <a:rPr lang="fr-BE" sz="1800" b="0" strike="noStrike" spc="-1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AVP	(arginine vasopressine)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CCFF33"/>
              </a:buClr>
              <a:buFont typeface="Wingdings" charset="2"/>
              <a:buChar char=""/>
            </a:pPr>
            <a:r>
              <a:rPr lang="fr-BE" sz="1800" b="0" strike="noStrike" spc="-1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NDMA	(glutamate – ex : Kétamine)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CCFF33"/>
              </a:buClr>
              <a:buFont typeface="Wingdings" charset="2"/>
              <a:buChar char=""/>
            </a:pPr>
            <a:r>
              <a:rPr lang="fr-BE" sz="1800" b="0" strike="noStrike" spc="-1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BDNF	(brain derived neurotropic factor)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fr-BE" sz="1800" b="0" strike="noStrike" spc="-1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et même AINS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Indications :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29" name="CustomShape 2"/>
          <p:cNvSpPr/>
          <p:nvPr/>
        </p:nvSpPr>
        <p:spPr>
          <a:xfrm>
            <a:off x="827640" y="3069000"/>
            <a:ext cx="7992360" cy="2284920"/>
          </a:xfrm>
          <a:prstGeom prst="rect">
            <a:avLst/>
          </a:prstGeom>
          <a:solidFill>
            <a:srgbClr val="CCFF33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85840" indent="-285480">
              <a:lnSpc>
                <a:spcPct val="100000"/>
              </a:lnSpc>
              <a:buClr>
                <a:srgbClr val="0B87D6"/>
              </a:buClr>
              <a:buFont typeface="Wingdings" charset="2"/>
              <a:buChar char=""/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Dépression – oui  mais … Efficacité seulement prouvée de la forme sévères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B87D6"/>
              </a:buClr>
              <a:buFont typeface="Wingdings" charset="2"/>
              <a:buChar char=""/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Douleurs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B87D6"/>
              </a:buClr>
              <a:buFont typeface="Wingdings" charset="2"/>
              <a:buChar char=""/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Trouble obsessionnels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B87D6"/>
              </a:buClr>
              <a:buFont typeface="Wingdings" charset="2"/>
              <a:buChar char=""/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Trouble anxieux	</a:t>
            </a: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Wingdings"/>
              </a:rPr>
              <a:t></a:t>
            </a: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phobie sociale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		</a:t>
            </a: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Wingdings"/>
              </a:rPr>
              <a:t></a:t>
            </a: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panique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		</a:t>
            </a: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Wingdings"/>
              </a:rPr>
              <a:t></a:t>
            </a: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anxiété généralisée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		</a:t>
            </a: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Wingdings"/>
              </a:rPr>
              <a:t></a:t>
            </a: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trouble des conduites alimentaires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B87D6"/>
              </a:buClr>
              <a:buFont typeface="Wingdings" charset="2"/>
              <a:buChar char=""/>
            </a:pPr>
            <a:r>
              <a:rPr lang="fr-BE" sz="1800" b="0" strike="noStrike" spc="-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Enurésie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Diagnostic de dépression classique :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31" name="CustomShape 2"/>
          <p:cNvSpPr/>
          <p:nvPr/>
        </p:nvSpPr>
        <p:spPr>
          <a:xfrm>
            <a:off x="323640" y="2493000"/>
            <a:ext cx="6408360" cy="863992"/>
          </a:xfrm>
          <a:prstGeom prst="rect">
            <a:avLst/>
          </a:prstGeom>
          <a:solidFill>
            <a:srgbClr val="CCFF33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BE" sz="1800" b="0" strike="noStrike" spc="-1" dirty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= compliqué parce que	 subjectif</a:t>
            </a:r>
            <a:endParaRPr lang="fr-B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BE" sz="1800" b="0" strike="noStrike" spc="-1" dirty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			</a:t>
            </a:r>
            <a:r>
              <a:rPr lang="fr-BE" sz="1800" b="0" strike="noStrike" spc="-1" dirty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Wingdings"/>
              </a:rPr>
              <a:t></a:t>
            </a:r>
            <a:r>
              <a:rPr lang="fr-BE" sz="1800" b="0" strike="noStrike" spc="-1" dirty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pas d’examen (ni  biologie ni ex. </a:t>
            </a:r>
            <a:r>
              <a:rPr lang="fr-BE" sz="1800" b="0" strike="noStrike" spc="-1" dirty="0" err="1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paraclinique</a:t>
            </a:r>
            <a:r>
              <a:rPr lang="fr-BE" sz="1800" b="0" strike="noStrike" spc="-1" dirty="0">
                <a:solidFill>
                  <a:srgbClr val="0B87D6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)</a:t>
            </a:r>
            <a:endParaRPr lang="fr-B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2" name="CustomShape 3"/>
          <p:cNvSpPr/>
          <p:nvPr/>
        </p:nvSpPr>
        <p:spPr>
          <a:xfrm>
            <a:off x="323640" y="3934800"/>
            <a:ext cx="7848360" cy="146124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92D05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743040" lvl="1" indent="-285480">
              <a:lnSpc>
                <a:spcPct val="100000"/>
              </a:lnSpc>
              <a:buClr>
                <a:srgbClr val="CCFF33"/>
              </a:buClr>
              <a:buFont typeface="Wingdings" charset="2"/>
              <a:buChar char=""/>
            </a:pPr>
            <a:r>
              <a:rPr lang="fr-BE" sz="1800" b="0" strike="noStrike" spc="-1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Perte de l’élan vital (asthénie – aboulie) – Ralentissement (psychasthénie)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CCFF33"/>
              </a:buClr>
              <a:buFont typeface="Wingdings" charset="2"/>
              <a:buChar char=""/>
            </a:pPr>
            <a:r>
              <a:rPr lang="fr-BE" sz="1800" b="0" strike="noStrike" spc="-1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Tristesse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CCFF33"/>
              </a:buClr>
              <a:buFont typeface="Wingdings" charset="2"/>
              <a:buChar char=""/>
            </a:pPr>
            <a:r>
              <a:rPr lang="fr-BE" sz="1800" b="0" strike="noStrike" spc="-1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Anxiété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CCFF33"/>
              </a:buClr>
              <a:buFont typeface="Wingdings" charset="2"/>
              <a:buChar char=""/>
            </a:pPr>
            <a:r>
              <a:rPr lang="fr-BE" sz="1800" b="0" strike="noStrike" spc="-1">
                <a:solidFill>
                  <a:srgbClr val="CCFF33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Perte de l’envie de vivre – Envie de mort – Suicide (Horme)</a:t>
            </a:r>
            <a:endParaRPr lang="fr-B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519</TotalTime>
  <Words>738</Words>
  <Application>Microsoft Office PowerPoint</Application>
  <PresentationFormat>Affichage à l'écran (4:3)</PresentationFormat>
  <Paragraphs>212</Paragraphs>
  <Slides>29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29</vt:i4>
      </vt:variant>
    </vt:vector>
  </HeadingPairs>
  <TitlesOfParts>
    <vt:vector size="38" baseType="lpstr">
      <vt:lpstr>Arial</vt:lpstr>
      <vt:lpstr>Candara</vt:lpstr>
      <vt:lpstr>Courier New</vt:lpstr>
      <vt:lpstr>DejaVu Sans</vt:lpstr>
      <vt:lpstr>Symbol</vt:lpstr>
      <vt:lpstr>Times New Roman</vt:lpstr>
      <vt:lpstr>Wingdings</vt:lpstr>
      <vt:lpstr>Office Theme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MINET Nathalie</dc:creator>
  <dc:description/>
  <cp:lastModifiedBy>office office</cp:lastModifiedBy>
  <cp:revision>39</cp:revision>
  <dcterms:created xsi:type="dcterms:W3CDTF">2017-12-11T13:00:10Z</dcterms:created>
  <dcterms:modified xsi:type="dcterms:W3CDTF">2017-12-15T06:06:57Z</dcterms:modified>
  <dc:language>fr-BE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Affichage à l'écran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