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8" r:id="rId2"/>
    <p:sldId id="312" r:id="rId3"/>
    <p:sldId id="315" r:id="rId4"/>
    <p:sldId id="313" r:id="rId5"/>
    <p:sldId id="331" r:id="rId6"/>
    <p:sldId id="316" r:id="rId7"/>
    <p:sldId id="327" r:id="rId8"/>
    <p:sldId id="328" r:id="rId9"/>
    <p:sldId id="278" r:id="rId10"/>
    <p:sldId id="308" r:id="rId11"/>
    <p:sldId id="329" r:id="rId12"/>
    <p:sldId id="305" r:id="rId13"/>
    <p:sldId id="302" r:id="rId14"/>
    <p:sldId id="279" r:id="rId15"/>
    <p:sldId id="307" r:id="rId16"/>
    <p:sldId id="309" r:id="rId17"/>
    <p:sldId id="306" r:id="rId18"/>
    <p:sldId id="310" r:id="rId19"/>
    <p:sldId id="317" r:id="rId20"/>
    <p:sldId id="280" r:id="rId21"/>
    <p:sldId id="293" r:id="rId22"/>
    <p:sldId id="288" r:id="rId23"/>
    <p:sldId id="285" r:id="rId24"/>
    <p:sldId id="301" r:id="rId25"/>
    <p:sldId id="299" r:id="rId26"/>
    <p:sldId id="290" r:id="rId27"/>
    <p:sldId id="286" r:id="rId28"/>
    <p:sldId id="281" r:id="rId29"/>
    <p:sldId id="282" r:id="rId30"/>
    <p:sldId id="283" r:id="rId31"/>
    <p:sldId id="284" r:id="rId32"/>
    <p:sldId id="287" r:id="rId33"/>
    <p:sldId id="291" r:id="rId34"/>
    <p:sldId id="289" r:id="rId35"/>
    <p:sldId id="294" r:id="rId36"/>
    <p:sldId id="295" r:id="rId37"/>
    <p:sldId id="262" r:id="rId38"/>
    <p:sldId id="263" r:id="rId39"/>
    <p:sldId id="300" r:id="rId40"/>
    <p:sldId id="264" r:id="rId41"/>
    <p:sldId id="292" r:id="rId42"/>
    <p:sldId id="273" r:id="rId43"/>
    <p:sldId id="274" r:id="rId44"/>
    <p:sldId id="275" r:id="rId45"/>
    <p:sldId id="268" r:id="rId46"/>
    <p:sldId id="276" r:id="rId47"/>
    <p:sldId id="277" r:id="rId48"/>
    <p:sldId id="270" r:id="rId49"/>
    <p:sldId id="272" r:id="rId50"/>
    <p:sldId id="266" r:id="rId51"/>
    <p:sldId id="271" r:id="rId52"/>
    <p:sldId id="265" r:id="rId53"/>
    <p:sldId id="257" r:id="rId54"/>
    <p:sldId id="261" r:id="rId55"/>
    <p:sldId id="296" r:id="rId56"/>
    <p:sldId id="267" r:id="rId57"/>
    <p:sldId id="304" r:id="rId58"/>
    <p:sldId id="269" r:id="rId59"/>
    <p:sldId id="260" r:id="rId60"/>
    <p:sldId id="311" r:id="rId61"/>
    <p:sldId id="298" r:id="rId62"/>
    <p:sldId id="326" r:id="rId63"/>
    <p:sldId id="259" r:id="rId64"/>
    <p:sldId id="297" r:id="rId65"/>
    <p:sldId id="325" r:id="rId66"/>
    <p:sldId id="330" r:id="rId67"/>
    <p:sldId id="303" r:id="rId68"/>
    <p:sldId id="323" r:id="rId69"/>
    <p:sldId id="318" r:id="rId70"/>
    <p:sldId id="319" r:id="rId71"/>
    <p:sldId id="320" r:id="rId72"/>
    <p:sldId id="321" r:id="rId73"/>
    <p:sldId id="322" r:id="rId74"/>
    <p:sldId id="324" r:id="rId75"/>
    <p:sldId id="314" r:id="rId76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02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B1883-5837-8248-AE47-A12651C85832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52F08-05B7-4E46-B979-175377508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03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Pour d’autres il s’agit d’une 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maladie </a:t>
            </a:r>
            <a:r>
              <a:rPr lang="fr-BE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autoinflammatoire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secondaire à la production de cytokines dont le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TNFα, l’IL-23 et l’IL-17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qui, àelles seules, résument l’ensemble des signes cliniques de la maladie. À ce titre 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psoriasis partage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des signatures moléculaires inflammatoires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avec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polyarthrite rhumatoide et la maladie de Crohn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répond, comme ces 2 autres maladies, de manière spectaculaire aux traitements immunobiologiques bloquant l’e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de ces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3 cytokines [1-3].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Il apparaît désormais que le processus est initié par une réaction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immunitaire inflammatoire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contre des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auto-antigènes de la peau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dans laquelle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(DC) et les lymphocytes T (LT)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jouent un rôle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central(Figure 1)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L’activation persistante de ces cellules aboutit à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chronicisation des lésions de psoriasis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tel un «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cercle vicieux » inflammatoire </a:t>
            </a:r>
          </a:p>
          <a:p>
            <a:endParaRPr lang="fr-BE" b="1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descellules présentatrices d’antigènes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(APC) dites « profession-nelles », d’origine hématopoïétique. Elles assurent la veille immunologique àl’interface entre l’immunité innée et adaptative, en prenant en charge et présen-tant les antigènes aux lymphocytes T et B. Elles produisent également de grandesquantités de cytokines pro-inflammatoires ou à activité antivirale.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présentes en plus grand nombre dans les lésions de psoriasis qu’en peau non atteinte. On y retrouve principalement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 Langerhans (dansl’épiderme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et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dermiques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toutes deux d’origine myéloïde.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Un troisième type de DC a récemment été identifié dans le psoriasis,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d’origine lymphoïde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: ce sont les cellules dendritiques plasmacytoïdes (pDC), potentielle-ment impliquées dans l’initiation des lésions. Les facteurs déclenchant l’activation de ces cellules sont variés, mais une fois ces cellules activées, plusieurs cytokines (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TNF-α, IFN-α, IL-12, IL-23 et IL-15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sont sécrétées, recrutant des LT vers les DC.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L’arrivée d’un LT au contact d’une DC permet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leur interaction directe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cellule contre cellule. C’est une étape essentielle dans l’initiation du psoriasis, conduisant secondairement à l’activation, la différenciation puis la prolifération des LT [12].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sur laFigure 2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Sous l’influence d’un stimulus, l’activation des DC et des LT provoque la formation d’une « synapse immunologique » qui favorise leurs interac-tions. Il en résulte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une libération de cytokines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de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Chimiokines 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t de facteurs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 croissance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déclenchant à la fois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prolifération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différenciation anormale d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ekératinocytes,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mais aussi l’ Angiogenèse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Un cercle vicieux continu d’activa- tion des LT et des DC s’établit alors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C6A08C-BE5B-3C47-B22E-ED8C460F26B9}" type="slidenum">
              <a:rPr lang="fr-FR" sz="1200"/>
              <a:pPr/>
              <a:t>9</a:t>
            </a:fld>
            <a:endParaRPr lang="fr-F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64E3DB-4326-9743-B61E-67016A559D86}" type="slidenum">
              <a:rPr lang="fr-FR" sz="1200"/>
              <a:pPr/>
              <a:t>28</a:t>
            </a:fld>
            <a:endParaRPr lang="fr-FR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Papules de qq mm roses saumon surmontée ou non de squames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Lésions </a:t>
            </a:r>
            <a:r>
              <a:rPr lang="fr-FR" b="1">
                <a:latin typeface="Arial" charset="0"/>
                <a:ea typeface="ＭＳ Ｐゴシック" charset="0"/>
                <a:cs typeface="ＭＳ Ｐゴシック" charset="0"/>
              </a:rPr>
              <a:t>plutôt sur le torse 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Streptocoque du groupe A b hemolytique : titrer anticorps anti-streptolysine 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touche plus souvent les enfanyt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8125F1-DAF7-5A4B-A4F7-1A3F67877390}" type="slidenum">
              <a:rPr lang="fr-FR" sz="1200"/>
              <a:pPr/>
              <a:t>29</a:t>
            </a:fld>
            <a:endParaRPr lang="fr-FR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Pustules paume et plantes melée a des macules jaune-bruns 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Psutules </a:t>
            </a:r>
            <a:r>
              <a:rPr lang="fr-FR" b="1">
                <a:latin typeface="Arial" charset="0"/>
                <a:ea typeface="ＭＳ Ｐゴシック" charset="0"/>
                <a:cs typeface="ＭＳ Ｐゴシック" charset="0"/>
              </a:rPr>
              <a:t>stériles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 parfois isolée, sans psoriaiss ailleurs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Déclecnhé par </a:t>
            </a:r>
            <a:r>
              <a:rPr lang="fr-FR" b="1">
                <a:latin typeface="Arial" charset="0"/>
                <a:ea typeface="ＭＳ Ｐゴシック" charset="0"/>
                <a:cs typeface="ＭＳ Ｐゴシック" charset="0"/>
              </a:rPr>
              <a:t>infection, stress 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Aggravé par tabagisme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EB7E46-07FE-3B42-A2ED-5CF221F700A0}" type="slidenum">
              <a:rPr lang="fr-FR" sz="1200"/>
              <a:pPr/>
              <a:t>30</a:t>
            </a:fld>
            <a:endParaRPr lang="fr-FR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DD</a:t>
            </a:r>
            <a:r>
              <a:rPr lang="fr-FR" b="1">
                <a:latin typeface="Arial" charset="0"/>
                <a:ea typeface="ＭＳ Ｐゴシック" charset="0"/>
                <a:cs typeface="ＭＳ Ｐゴシック" charset="0"/>
              </a:rPr>
              <a:t>: dermophytie, candidose, paget extra mammaire 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Concerne les plis favorisé par chaleur et humidité 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Plaques rouge vif et fissurées </a:t>
            </a:r>
          </a:p>
          <a:p>
            <a:pPr eaLnBrk="1" hangingPunct="1"/>
            <a:r>
              <a:rPr lang="fr-FR" b="1">
                <a:latin typeface="Arial" charset="0"/>
                <a:ea typeface="ＭＳ Ｐゴシック" charset="0"/>
                <a:cs typeface="ＭＳ Ｐゴシック" charset="0"/>
              </a:rPr>
              <a:t>Delimitation nette des plaques permet de différencié par rapport à mycose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Ponctuations en dés a coudre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Hyperkératose sous unguéale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Onycholyse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Stries transversales jaunes foncé</a:t>
            </a:r>
          </a:p>
        </p:txBody>
      </p:sp>
      <p:sp>
        <p:nvSpPr>
          <p:cNvPr id="5325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426C51-CBD0-6B43-ABD5-73E11C9FBD2D}" type="slidenum">
              <a:rPr lang="fr-FR" sz="1200"/>
              <a:pPr/>
              <a:t>31</a:t>
            </a:fld>
            <a:endParaRPr lang="fr-F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 génital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74C754-09E0-D042-A953-B7BC6049F246}" type="slidenum">
              <a:rPr lang="fr-FR" sz="1200"/>
              <a:pPr/>
              <a:t>32</a:t>
            </a:fld>
            <a:endParaRPr lang="fr-F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D0A4CF-73BA-4142-9E73-71EB60F3A9F5}" type="slidenum">
              <a:rPr lang="fr-FR" sz="1200"/>
              <a:pPr/>
              <a:t>35</a:t>
            </a:fld>
            <a:endParaRPr lang="fr-FR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FR" b="1">
                <a:latin typeface="Arial" charset="0"/>
                <a:ea typeface="ＭＳ Ｐゴシック" charset="0"/>
                <a:cs typeface="ＭＳ Ｐゴシック" charset="0"/>
              </a:rPr>
              <a:t>Oligoarthrite asymétrique des mains et des pieds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Associtaion au syInclus les TNF alpha et IL 23</a:t>
            </a:r>
          </a:p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ndrome métabolique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17C988-7DFD-0340-8EAA-FC1EC9EE85DB}" type="slidenum">
              <a:rPr lang="fr-FR" sz="1200"/>
              <a:pPr/>
              <a:t>36</a:t>
            </a:fld>
            <a:endParaRPr lang="fr-FR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Erythème et squame de la partie distale du doigts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Acrodermatote de hallopeau </a:t>
            </a:r>
          </a:p>
        </p:txBody>
      </p:sp>
      <p:sp>
        <p:nvSpPr>
          <p:cNvPr id="6553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5CA7EA-86FE-2D43-ABE1-65E87DF66991}" type="slidenum">
              <a:rPr lang="fr-FR" sz="1200"/>
              <a:pPr/>
              <a:t>41</a:t>
            </a:fld>
            <a:endParaRPr lang="fr-FR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62636B-C6CF-444B-8AC1-0C253ABC3ACE}" type="slidenum">
              <a:rPr lang="fr-FR" sz="1200"/>
              <a:pPr/>
              <a:t>55</a:t>
            </a:fld>
            <a:endParaRPr lang="fr-FR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5C78E0-4B0B-7149-AC85-0A27DE50A956}" type="slidenum">
              <a:rPr lang="fr-FR" sz="1200"/>
              <a:pPr/>
              <a:t>64</a:t>
            </a:fld>
            <a:endParaRPr lang="fr-FR" sz="12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Pour d’autres il s’agit d’une 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maladie </a:t>
            </a:r>
            <a:r>
              <a:rPr lang="fr-BE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autoinflammatoire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secondaire à la production de cytokines dont le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TNFα, l’IL-23 et l’IL-17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qui, àelles seules, résument l’ensemble des signes cliniques de la maladie. À ce titre 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psoriasis partage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des signatures moléculaires inflammatoires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avec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polyarthrite rhumatoide et la maladie de Crohn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répond, comme ces 2 autres maladies, de manière spectaculaire aux traitements immunobiologiques bloquant l’e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de ces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3 cytokines [1-3].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Il apparaît désormais que le processus est initié par une réaction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immunitaire inflammatoire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contre des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auto-antigènes de la peau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dans laquelle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(DC) et les lymphocytes T (LT)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jouent un rôle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central(Figure 1)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L’activation persistante de ces cellules aboutit à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chronicisation des lésions de psoriasis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tel un «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cercle vicieux » inflammatoire </a:t>
            </a:r>
          </a:p>
          <a:p>
            <a:endParaRPr lang="fr-BE" b="1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descellules présentatrices d’antigènes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(APC) dites « profession-nelles », d’origine hématopoïétique. Elles assurent la veille immunologique àl’interface entre l’immunité innée et adaptative, en prenant en charge et présen-tant les antigènes aux lymphocytes T et B. Elles produisent également de grandesquantités de cytokines pro-inflammatoires ou à activité antivirale.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présentes en plus grand nombre dans les lésions de psoriasis qu’en peau non atteinte. On y retrouve principalement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 Langerhans (dansl’épiderme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et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dermiques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toutes deux d’origine myéloïde.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Un troisième type de DC a récemment été identifié dans le psoriasis,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d’origine lymphoïde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: ce sont les cellules dendritiques plasmacytoïdes (pDC), potentielle-ment impliquées dans l’initiation des lésions. Les facteurs déclenchant l’activation de ces cellules sont variés, mais une fois ces cellules activées, plusieurs cytokines (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TNF-α, IFN-α, IL-12, IL-23 et IL-15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sont sécrétées, recrutant des LT vers les DC.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L’arrivée d’un LT au contact d’une DC permet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leur interaction directe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cellule contre cellule. C’est une étape essentielle dans l’initiation du psoriasis, conduisant secondairement à l’activation, la différenciation puis la prolifération des LT [12].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sur laFigure 2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Sous l’influence d’un stimulus, l’activation des DC et des LT provoque la formation d’une « synapse immunologique » qui favorise leurs interac-tions. Il en résulte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une libération de cytokines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de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Chimiokines 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t de facteurs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 croissance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déclenchant à la fois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prolifération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différenciation anormale d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ekératinocytes,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mais aussi l’ Angiogenèse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Un cercle vicieux continu d’activa- tion des LT et des DC s’établit alors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C6A08C-BE5B-3C47-B22E-ED8C460F26B9}" type="slidenum">
              <a:rPr lang="fr-FR" sz="1200"/>
              <a:pPr/>
              <a:t>10</a:t>
            </a:fld>
            <a:endParaRPr lang="fr-FR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86B089-51CB-3C4A-A48B-6A0DE3DB82C6}" type="slidenum">
              <a:rPr lang="fr-FR">
                <a:latin typeface="Arial" pitchFamily="-108" charset="0"/>
                <a:ea typeface="ＭＳ Ｐゴシック" pitchFamily="32" charset="0"/>
                <a:cs typeface="ＭＳ Ｐゴシック" pitchFamily="32" charset="0"/>
              </a:rPr>
              <a:pPr/>
              <a:t>75</a:t>
            </a:fld>
            <a:endParaRPr lang="fr-FR">
              <a:latin typeface="Arial" pitchFamily="-108" charset="0"/>
              <a:ea typeface="ＭＳ Ｐゴシック" pitchFamily="32" charset="0"/>
              <a:cs typeface="ＭＳ Ｐゴシック" pitchFamily="32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pitchFamily="-108" charset="0"/>
              <a:ea typeface="ＭＳ Ｐゴシック" pitchFamily="32" charset="0"/>
              <a:cs typeface="ＭＳ Ｐゴシック" pitchFamily="3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68722D-1CF3-134E-AF45-550D2FBFDDE6}" type="slidenum">
              <a:rPr lang="fr-FR" sz="1200"/>
              <a:pPr/>
              <a:t>14</a:t>
            </a:fld>
            <a:endParaRPr lang="fr-FR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Les traumatismes cutanés (griffures, vaccinations,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chirurgie) peuvent être le siège d’efflorescence de lésions psoriasiques (phéno-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mène de Köebner).</a:t>
            </a:r>
          </a:p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Pour d’autres il s’agit d’une 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maladie </a:t>
            </a:r>
            <a:r>
              <a:rPr lang="fr-BE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autoinflammatoire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secondaire à la production de cytokines dont le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TNFα, l’IL-23 et l’IL-17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qui, àelles seules, résument l’ensemble des signes cliniques de la maladie. À ce titre 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psoriasis partage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des signatures moléculaires inflammatoires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avec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polyarthrite rhumatoide et la maladie de Crohn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répond, comme ces 2 autres maladies, de manière spectaculaire aux traitements immunobiologiques bloquant l’e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de ces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3 cytokines [1-3].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Il apparaît désormais que le processus est initié par une réaction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immunitaire inflammatoire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contre des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auto-antigènes de la peau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dans laquelle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(DC) et les lymphocytes T (LT)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jouent un rôle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central(Figure 1)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L’activation persistante de ces cellules aboutit à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chronicisation des lésions de psoriasis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tel un «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cercle vicieux » inflammatoire </a:t>
            </a:r>
          </a:p>
          <a:p>
            <a:endParaRPr lang="fr-BE" b="1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descellules présentatrices d’antigènes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(APC) dites « profession-nelles », d’origine hématopoïétique. Elles assurent la veille immunologique àl’interface entre l’immunité innée et adaptative, en prenant en charge et présen-tant les antigènes aux lymphocytes T et B. Elles produisent également de grandesquantités de cytokines pro-inflammatoires ou à activité antivirale.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présentes en plus grand nombre dans les lésions de psoriasis qu’en peau non atteinte. On y retrouve principalement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 Langerhans (dansl’épiderme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et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dermiques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toutes deux d’origine myéloïde.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Un troisième type de DC a récemment été identifié dans le psoriasis,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d’origine lymphoïde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: ce sont les cellules dendritiques plasmacytoïdes (pDC), potentielle-ment impliquées dans l’initiation des lésions. Les facteurs déclenchant l’activation de ces cellules sont variés, mais une fois ces cellules activées, plusieurs cytokines (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TNF-α, IFN-α, IL-12, IL-23 et IL-15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sont sécrétées, recrutant des LT vers les DC.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L’arrivée d’un LT au contact d’une DC permet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leur interaction directe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cellule contre cellule. C’est une étape essentielle dans l’initiation du psoriasis, conduisant secondairement à l’activation, la différenciation puis la prolifération des LT [12].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sur laFigure 2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Sous l’influence d’un stimulus, l’activation des DC et des LT provoque la formation d’une « synapse immunologique » qui favorise leurs interac-tions. Il en résulte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une libération de cytokines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de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Chimiokines 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t de facteurs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 croissance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déclenchant à la fois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prolifération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différenciation anormale d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ekératinocytes,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mais aussi l’ Angiogenèse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Un cercle vicieux continu d’activa- tion des LT et des DC s’établit alors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C6A08C-BE5B-3C47-B22E-ED8C460F26B9}" type="slidenum">
              <a:rPr lang="fr-FR" sz="1200"/>
              <a:pPr/>
              <a:t>16</a:t>
            </a:fld>
            <a:endParaRPr lang="fr-F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Pour d’autres il s’agit d’une 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maladie </a:t>
            </a:r>
            <a:r>
              <a:rPr lang="fr-BE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autoinflammatoire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secondaire à la production de cytokines dont le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TNFα, l’IL-23 et l’IL-17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qui, àelles seules, résument l’ensemble des signes cliniques de la maladie. À ce titre 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psoriasis partage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des signatures moléculaires inflammatoires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avec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polyarthrite rhumatoide et la maladie de Crohn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répond, comme ces 2 autres maladies, de manière spectaculaire aux traitements immunobiologiques bloquant l’e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de ces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3 cytokines [1-3].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Il apparaît désormais que le processus est initié par une réaction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immunitaire inflammatoire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contre des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auto-antigènes de la peau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dans laquelle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(DC) et les lymphocytes T (LT)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jouent un rôle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central(Figure 1)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L’activation persistante de ces cellules aboutit à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chronicisation des lésions de psoriasis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tel un «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cercle vicieux » inflammatoire </a:t>
            </a:r>
          </a:p>
          <a:p>
            <a:endParaRPr lang="fr-BE" b="1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descellules présentatrices d’antigènes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(APC) dites « profession-nelles », d’origine hématopoïétique. Elles assurent la veille immunologique àl’interface entre l’immunité innée et adaptative, en prenant en charge et présen-tant les antigènes aux lymphocytes T et B. Elles produisent également de grandesquantités de cytokines pro-inflammatoires ou à activité antivirale.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présentes en plus grand nombre dans les lésions de psoriasis qu’en peau non atteinte. On y retrouve principalement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 Langerhans (dansl’épiderme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et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dermiques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toutes deux d’origine myéloïde.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Un troisième type de DC a récemment été identifié dans le psoriasis,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d’origine lymphoïde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: ce sont les cellules dendritiques plasmacytoïdes (pDC), potentielle-ment impliquées dans l’initiation des lésions. Les facteurs déclenchant l’activation de ces cellules sont variés, mais une fois ces cellules activées, plusieurs cytokines (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TNF-α, IFN-α, IL-12, IL-23 et IL-15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sont sécrétées, recrutant des LT vers les DC.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L’arrivée d’un LT au contact d’une DC permet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leur interaction directe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cellule contre cellule. C’est une étape essentielle dans l’initiation du psoriasis, conduisant secondairement à l’activation, la différenciation puis la prolifération des LT [12].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sur laFigure 2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Sous l’influence d’un stimulus, l’activation des DC et des LT provoque la formation d’une « synapse immunologique » qui favorise leurs interac-tions. Il en résulte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une libération de cytokines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de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Chimiokines 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t de facteurs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 croissance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déclenchant à la fois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prolifération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différenciation anormale d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ekératinocytes,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mais aussi l’ Angiogenèse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Un cercle vicieux continu d’activa- tion des LT et des DC s’établit alors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C6A08C-BE5B-3C47-B22E-ED8C460F26B9}" type="slidenum">
              <a:rPr lang="fr-FR" sz="1200"/>
              <a:pPr/>
              <a:t>18</a:t>
            </a:fld>
            <a:endParaRPr lang="fr-F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Pour d’autres il s’agit d’une 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maladie </a:t>
            </a:r>
            <a:r>
              <a:rPr lang="fr-BE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autoinflammatoire</a:t>
            </a:r>
            <a:r>
              <a:rPr lang="fr-BE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secondaire à la production de cytokines dont le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TNFα, l’IL-23 et l’IL-17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qui, àelles seules, résument l’ensemble des signes cliniques de la maladie. À ce titre 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psoriasis partage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des signatures moléculaires inflammatoires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avec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polyarthrite rhumatoide et la maladie de Crohn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répond, comme ces 2 autres maladies, de manière spectaculaire aux traitements immunobiologiques bloquant l’e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et de ces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3 cytokines [1-3].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Il apparaît désormais que le processus est initié par une réaction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immunitaire inflammatoire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contre des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auto-antigènes de la peau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dans laquelle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(DC) et les lymphocytes T (LT)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jouent un rôle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central(Figure 1)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L’activation persistante de ces cellules aboutit à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chronicisation des lésions de psoriasis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tel un «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cercle vicieux » inflammatoire </a:t>
            </a:r>
          </a:p>
          <a:p>
            <a:endParaRPr lang="fr-BE" b="1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descellules présentatrices d’antigènes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(APC) dites « profession-nelles », d’origine hématopoïétique. Elles assurent la veille immunologique àl’interface entre l’immunité innée et adaptative, en prenant en charge et présen-tant les antigènes aux lymphocytes T et B. Elles produisent également de grandesquantités de cytokines pro-inflammatoires ou à activité antivirale.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Les DC sont présentes en plus grand nombre dans les lésions de psoriasis qu’en peau non atteinte. On y retrouve principalement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 Langerhans (dansl’épiderme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et les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cellules dendritiques dermiques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toutes deux d’origine myéloïde.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Un troisième type de DC a récemment été identifié dans le psoriasis,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d’origine lymphoïde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: ce sont les cellules dendritiques plasmacytoïdes (pDC), potentielle-ment impliquées dans l’initiation des lésions. Les facteurs déclenchant l’activation de ces cellules sont variés, mais une fois ces cellules activées, plusieurs cytokines (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TNF-α, IFN-α, IL-12, IL-23 et IL-15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sont sécrétées, recrutant des LT vers les DC.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L’arrivée d’un LT au contact d’une DC permet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leur interaction directe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cellule contre cellule. C’est une étape essentielle dans l’initiation du psoriasis, conduisant secondairement à l’activation, la différenciation puis la prolifération des LT [12].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sur laFigure 2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Sous l’influence d’un stimulus, l’activation des DC et des LT provoque la formation d’une « synapse immunologique » qui favorise leurs interac-tions. Il en résulte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une libération de cytokines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de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Chimiokines 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t de facteurs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de croissance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, déclenchant à la fois la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prolifération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la différenciation anormale d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ekératinocytes, </a:t>
            </a:r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mais aussi l’ Angiogenèse </a:t>
            </a:r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. Un cercle vicieux continu d’activa- tion des LT et des DC s’établit alors</a:t>
            </a: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B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C6A08C-BE5B-3C47-B22E-ED8C460F26B9}" type="slidenum">
              <a:rPr lang="fr-FR" sz="1200"/>
              <a:pPr/>
              <a:t>19</a:t>
            </a:fld>
            <a:endParaRPr lang="fr-F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1AD088-F448-4649-A572-77373801B9F1}" type="slidenum">
              <a:rPr lang="fr-FR" sz="1200"/>
              <a:pPr/>
              <a:t>20</a:t>
            </a:fld>
            <a:endParaRPr lang="fr-FR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 parties génitales</a:t>
            </a:r>
          </a:p>
        </p:txBody>
      </p:sp>
      <p:sp>
        <p:nvSpPr>
          <p:cNvPr id="5529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610E73-C22F-2040-A8A4-2DCE9C2196A4}" type="slidenum">
              <a:rPr lang="fr-FR" sz="1200"/>
              <a:pPr/>
              <a:t>23</a:t>
            </a:fld>
            <a:endParaRPr lang="fr-F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Pso paumes:</a:t>
            </a:r>
          </a:p>
          <a:p>
            <a:r>
              <a:rPr lang="fr-BE" b="1">
                <a:latin typeface="Arial" charset="0"/>
                <a:ea typeface="ＭＳ Ｐゴシック" charset="0"/>
                <a:cs typeface="ＭＳ Ｐゴシック" charset="0"/>
              </a:rPr>
              <a:t>Hyperkératose desuamation argentée </a:t>
            </a:r>
          </a:p>
          <a:p>
            <a:r>
              <a:rPr lang="fr-BE">
                <a:latin typeface="Arial" charset="0"/>
                <a:ea typeface="ＭＳ Ｐゴシック" charset="0"/>
                <a:cs typeface="ＭＳ Ｐゴシック" charset="0"/>
              </a:rPr>
              <a:t>Squames très adhérentes lésions peuvent se fissurer: douleur et saignement</a:t>
            </a:r>
          </a:p>
        </p:txBody>
      </p:sp>
      <p:sp>
        <p:nvSpPr>
          <p:cNvPr id="573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66575A-64BF-6049-ABD0-C010161466FF}" type="slidenum">
              <a:rPr lang="fr-FR" sz="1200"/>
              <a:pPr/>
              <a:t>27</a:t>
            </a:fld>
            <a:endParaRPr 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46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00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84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28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04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11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14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33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64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D37E-1BB7-7946-84E3-604231477CBB}" type="datetimeFigureOut">
              <a:rPr lang="fr-FR" smtClean="0"/>
              <a:t>18/01/2019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06512-AA09-6142-9383-056E4E52AD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72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mycosmetik.fr/blog/huiles-essentielles-contre-le-psoriasis-remedes-naturels-n1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it-d-anesse.com/news__5_psoriasis_14.html?PHPSESSID=9044bba73c3461d9068e52cbe52ece60" TargetMode="External"/><Relationship Id="rId5" Type="http://schemas.openxmlformats.org/officeDocument/2006/relationships/hyperlink" Target="https://www.onatera.com/actif-naturel-lait-anesse,294.html" TargetMode="External"/><Relationship Id="rId4" Type="http://schemas.openxmlformats.org/officeDocument/2006/relationships/hyperlink" Target="https://www.ncbi.nlm.nih.gov/pubmed/?term=Wollina%20U%5bAuthor%5d&amp;cauthor=true&amp;cauthor_uid=30175556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?term=Nikkels%20A%5bAuthor%5d&amp;cauthor=true&amp;cauthor_uid=24635330" TargetMode="External"/><Relationship Id="rId5" Type="http://schemas.openxmlformats.org/officeDocument/2006/relationships/hyperlink" Target="https://www.ncbi.nlm.nih.gov/pubmed/?term=Failla%20V%5bAuthor%5d&amp;cauthor=true&amp;cauthor_uid=24635330" TargetMode="External"/><Relationship Id="rId4" Type="http://schemas.openxmlformats.org/officeDocument/2006/relationships/hyperlink" Target="https://www.ncbi.nlm.nih.gov/pubmed/?term=de%20la%20Brassinne%20M%5bAuthor%5d&amp;cauthor=true&amp;cauthor_uid=24635330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30246393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ncbi.nlm.nih.gov/pubmed/?term=Sch%C3%B6n%20MP%5bAuthor%5d&amp;cauthor=true&amp;cauthor_uid=2602558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?term=Boehncke%20WH%5bAuthor%5d&amp;cauthor=true&amp;cauthor_uid=26025581" TargetMode="External"/><Relationship Id="rId5" Type="http://schemas.openxmlformats.org/officeDocument/2006/relationships/hyperlink" Target="https://www.ncbi.nlm.nih.gov/pubmed/?term=Nikkels%20A%5bAuthor%5d&amp;cauthor=true&amp;cauthor_uid=24635331" TargetMode="External"/><Relationship Id="rId4" Type="http://schemas.openxmlformats.org/officeDocument/2006/relationships/hyperlink" Target="https://www.ncbi.nlm.nih.gov/pubmed/?term=de%20la%20Brassinne%20M%5bAuthor%5d&amp;cauthor=true&amp;cauthor_uid=2463533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ncbi.nlm.nih.gov/pubmed/3017932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30466686" TargetMode="External"/><Relationship Id="rId5" Type="http://schemas.openxmlformats.org/officeDocument/2006/relationships/hyperlink" Target="https://www.ncbi.nlm.nih.gov/pubmed/30628069" TargetMode="External"/><Relationship Id="rId4" Type="http://schemas.openxmlformats.org/officeDocument/2006/relationships/hyperlink" Target="https://www.ncbi.nlm.nih.gov/pubmed/30638928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viviane.fievet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gipso.info" TargetMode="External"/><Relationship Id="rId5" Type="http://schemas.openxmlformats.org/officeDocument/2006/relationships/hyperlink" Target="mailto:romeoandjuliet274@hotmail.com" TargetMode="External"/><Relationship Id="rId4" Type="http://schemas.openxmlformats.org/officeDocument/2006/relationships/hyperlink" Target="https://www.gipso.info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23035" y="810323"/>
            <a:ext cx="536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 Psoriasis </a:t>
            </a:r>
            <a:r>
              <a:rPr lang="fr-FR" sz="4800" b="1" dirty="0" err="1" smtClean="0"/>
              <a:t>anno</a:t>
            </a:r>
            <a:r>
              <a:rPr lang="fr-FR" sz="4800" b="1" dirty="0" smtClean="0"/>
              <a:t> 2019</a:t>
            </a:r>
            <a:endParaRPr lang="fr-FR" sz="4800" dirty="0"/>
          </a:p>
        </p:txBody>
      </p:sp>
      <p:sp>
        <p:nvSpPr>
          <p:cNvPr id="9" name="ZoneTexte 8"/>
          <p:cNvSpPr txBox="1"/>
          <p:nvPr/>
        </p:nvSpPr>
        <p:spPr>
          <a:xfrm>
            <a:off x="2665651" y="2568168"/>
            <a:ext cx="286561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</a:rPr>
              <a:t>Prof Dr A.F. Nikkels MD, </a:t>
            </a:r>
            <a:r>
              <a:rPr lang="fr-FR" sz="1800" dirty="0" err="1" smtClean="0">
                <a:solidFill>
                  <a:srgbClr val="000000"/>
                </a:solidFill>
              </a:rPr>
              <a:t>PhD</a:t>
            </a:r>
            <a:endParaRPr lang="fr-FR" sz="1800" dirty="0" smtClean="0">
              <a:solidFill>
                <a:srgbClr val="000000"/>
              </a:solidFill>
            </a:endParaRPr>
          </a:p>
          <a:p>
            <a:r>
              <a:rPr lang="fr-FR" sz="1800" dirty="0" smtClean="0">
                <a:solidFill>
                  <a:srgbClr val="000000"/>
                </a:solidFill>
              </a:rPr>
              <a:t>Head of </a:t>
            </a:r>
            <a:r>
              <a:rPr lang="fr-FR" sz="1800" dirty="0" err="1" smtClean="0">
                <a:solidFill>
                  <a:srgbClr val="000000"/>
                </a:solidFill>
              </a:rPr>
              <a:t>Department</a:t>
            </a:r>
            <a:endParaRPr lang="fr-FR" sz="1800" dirty="0" smtClean="0">
              <a:solidFill>
                <a:srgbClr val="000000"/>
              </a:solidFill>
            </a:endParaRPr>
          </a:p>
          <a:p>
            <a:r>
              <a:rPr lang="fr-FR" sz="1800" dirty="0" smtClean="0">
                <a:solidFill>
                  <a:srgbClr val="000000"/>
                </a:solidFill>
              </a:rPr>
              <a:t>Skin Cancer Center</a:t>
            </a:r>
          </a:p>
          <a:p>
            <a:r>
              <a:rPr lang="fr-FR" sz="1800" dirty="0" err="1" smtClean="0">
                <a:solidFill>
                  <a:srgbClr val="000000"/>
                </a:solidFill>
              </a:rPr>
              <a:t>Department</a:t>
            </a:r>
            <a:r>
              <a:rPr lang="fr-FR" sz="1800" dirty="0" smtClean="0">
                <a:solidFill>
                  <a:srgbClr val="000000"/>
                </a:solidFill>
              </a:rPr>
              <a:t> of </a:t>
            </a:r>
            <a:r>
              <a:rPr lang="fr-FR" sz="1800" dirty="0" err="1" smtClean="0">
                <a:solidFill>
                  <a:srgbClr val="000000"/>
                </a:solidFill>
              </a:rPr>
              <a:t>Dermatology</a:t>
            </a:r>
            <a:r>
              <a:rPr lang="fr-FR" sz="1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800" dirty="0" smtClean="0">
                <a:solidFill>
                  <a:srgbClr val="000000"/>
                </a:solidFill>
              </a:rPr>
              <a:t>CHU du Sart </a:t>
            </a:r>
            <a:r>
              <a:rPr lang="fr-FR" sz="1800" dirty="0" err="1" smtClean="0">
                <a:solidFill>
                  <a:srgbClr val="000000"/>
                </a:solidFill>
              </a:rPr>
              <a:t>Tilman</a:t>
            </a:r>
            <a:endParaRPr lang="fr-FR" sz="1800" dirty="0" smtClean="0">
              <a:solidFill>
                <a:srgbClr val="000000"/>
              </a:solidFill>
            </a:endParaRPr>
          </a:p>
          <a:p>
            <a:r>
              <a:rPr lang="fr-FR" sz="1800" dirty="0" err="1" smtClean="0">
                <a:solidFill>
                  <a:srgbClr val="000000"/>
                </a:solidFill>
              </a:rPr>
              <a:t>University</a:t>
            </a:r>
            <a:r>
              <a:rPr lang="fr-FR" sz="1800" dirty="0" smtClean="0">
                <a:solidFill>
                  <a:srgbClr val="000000"/>
                </a:solidFill>
              </a:rPr>
              <a:t> of Liège</a:t>
            </a:r>
          </a:p>
          <a:p>
            <a:r>
              <a:rPr lang="fr-FR" sz="1800" dirty="0" smtClean="0">
                <a:solidFill>
                  <a:srgbClr val="000000"/>
                </a:solidFill>
              </a:rPr>
              <a:t>Liège, B-4000</a:t>
            </a:r>
          </a:p>
          <a:p>
            <a:r>
              <a:rPr lang="fr-FR" sz="1800" dirty="0" smtClean="0">
                <a:solidFill>
                  <a:srgbClr val="000000"/>
                </a:solidFill>
              </a:rPr>
              <a:t>BELGIUM</a:t>
            </a: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latin typeface="Times New Roman" charset="0"/>
                <a:ea typeface="ヒラギノ角ゴ Pro W3" charset="0"/>
                <a:cs typeface="ヒラギノ角ゴ Pro W3" charset="0"/>
              </a:rPr>
              <a:t>Pathogénèse du psoriasis</a:t>
            </a:r>
          </a:p>
        </p:txBody>
      </p:sp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4067176" y="2928937"/>
            <a:ext cx="504825" cy="21550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331914" y="3813573"/>
            <a:ext cx="503237" cy="21669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7596189" y="4299348"/>
            <a:ext cx="504825" cy="21669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6732588" y="2386012"/>
            <a:ext cx="503237" cy="21550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0"/>
            <a:ext cx="7265643" cy="5143500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8012" y="670216"/>
            <a:ext cx="2610335" cy="40011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Diagnostic du psoriasis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17391" y="1507996"/>
            <a:ext cx="6853158" cy="1785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b="1" dirty="0" smtClean="0"/>
              <a:t>Image clinique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- Type de lésions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- Distribution des lésions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- </a:t>
            </a:r>
            <a:r>
              <a:rPr lang="fr-FR" dirty="0" err="1" smtClean="0"/>
              <a:t>Kobner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- Comportement des lésions au cours du temps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- Réponse thérapeutique aux topiques/systémiques/photothérapies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23229" y="3624481"/>
            <a:ext cx="1390124" cy="400110"/>
          </a:xfrm>
          <a:prstGeom prst="rect">
            <a:avLst/>
          </a:prstGeom>
          <a:solidFill>
            <a:srgbClr val="CCC1DA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- Histologie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32049" y="4303520"/>
            <a:ext cx="164202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Biologie: inutile</a:t>
            </a:r>
          </a:p>
          <a:p>
            <a:r>
              <a:rPr lang="fr-FR" dirty="0" err="1" smtClean="0"/>
              <a:t>Infectio</a:t>
            </a:r>
            <a:r>
              <a:rPr lang="fr-FR" dirty="0" smtClean="0"/>
              <a:t>: inutile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231" y="3394704"/>
            <a:ext cx="2177883" cy="16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 descr="psoriasis_40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7" y="551538"/>
            <a:ext cx="6416716" cy="45919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891" y="1111154"/>
            <a:ext cx="2870342" cy="40184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90558" y="88183"/>
            <a:ext cx="2332039" cy="369332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Histologie du psoriasis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66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 descr="psoriasis_200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1" y="549993"/>
            <a:ext cx="6101922" cy="43666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90558" y="88183"/>
            <a:ext cx="2332039" cy="369332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Histologie du psoriasis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752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924800" cy="742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200" b="0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 </a:t>
            </a:r>
            <a:endParaRPr lang="fr-FR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28700"/>
            <a:ext cx="7772400" cy="3086100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66BBB9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Psoriasis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dirty="0">
                <a:latin typeface="Arial" charset="0"/>
                <a:ea typeface="ヒラギノ角ゴ Pro W3" charset="0"/>
              </a:rPr>
              <a:t>Aspects cliniques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dirty="0">
                <a:latin typeface="Arial" charset="0"/>
                <a:ea typeface="ヒラギノ角ゴ Pro W3" charset="0"/>
              </a:rPr>
              <a:t>Différents types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  <a:ea typeface="ヒラギノ角ゴ Pro W3" charset="0"/>
              </a:rPr>
              <a:t>Psoriasis vulgaire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  <a:ea typeface="ヒラギノ角ゴ Pro W3" charset="0"/>
              </a:rPr>
              <a:t>Psoriasis en gouttes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  <a:ea typeface="ヒラギノ角ゴ Pro W3" charset="0"/>
              </a:rPr>
              <a:t>Psoriasis pustuleux </a:t>
            </a:r>
            <a:r>
              <a:rPr lang="fr-FR" dirty="0" err="1">
                <a:solidFill>
                  <a:srgbClr val="000000"/>
                </a:solidFill>
                <a:latin typeface="Arial" charset="0"/>
                <a:ea typeface="ヒラギノ角ゴ Pro W3" charset="0"/>
              </a:rPr>
              <a:t>palmoplantaire</a:t>
            </a:r>
            <a:endParaRPr lang="fr-FR" dirty="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  <a:ea typeface="ヒラギノ角ゴ Pro W3" charset="0"/>
              </a:rPr>
              <a:t>Psoriasis inversé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  <a:ea typeface="ヒラギノ角ゴ Pro W3" charset="0"/>
              </a:rPr>
              <a:t>Psoriasis </a:t>
            </a:r>
            <a:r>
              <a:rPr lang="fr-FR" dirty="0" err="1">
                <a:solidFill>
                  <a:srgbClr val="000000"/>
                </a:solidFill>
                <a:latin typeface="Arial" charset="0"/>
                <a:ea typeface="ヒラギノ角ゴ Pro W3" charset="0"/>
              </a:rPr>
              <a:t>arthropathique</a:t>
            </a:r>
            <a:endParaRPr lang="fr-FR" dirty="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  <a:ea typeface="ヒラギノ角ゴ Pro W3" charset="0"/>
              </a:rPr>
              <a:t>Psoriasis </a:t>
            </a:r>
            <a:r>
              <a:rPr lang="fr-FR" dirty="0" err="1">
                <a:solidFill>
                  <a:srgbClr val="000000"/>
                </a:solidFill>
                <a:latin typeface="Arial" charset="0"/>
                <a:ea typeface="ヒラギノ角ゴ Pro W3" charset="0"/>
              </a:rPr>
              <a:t>érythrodermique</a:t>
            </a:r>
            <a:endParaRPr lang="fr-FR" dirty="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r-FR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4406562" y="4462701"/>
            <a:ext cx="2339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Phénomène de </a:t>
            </a:r>
            <a:r>
              <a:rPr lang="fr-FR" dirty="0" err="1">
                <a:solidFill>
                  <a:schemeClr val="accent2"/>
                </a:solidFill>
              </a:rPr>
              <a:t>K</a:t>
            </a:r>
            <a:r>
              <a:rPr lang="fr-FR" altLang="ja-JP" dirty="0" err="1">
                <a:solidFill>
                  <a:schemeClr val="accent2"/>
                </a:solidFill>
              </a:rPr>
              <a:t>öbner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70685" y="148099"/>
            <a:ext cx="3433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Epidemiology</a:t>
            </a:r>
            <a:r>
              <a:rPr lang="fr-FR" sz="2400" b="1" dirty="0" smtClean="0"/>
              <a:t> of psoriasis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682590"/>
            <a:ext cx="7240431" cy="446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4067176" y="2928937"/>
            <a:ext cx="504825" cy="21550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0"/>
            <a:ext cx="5199625" cy="5143500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89644" y="837104"/>
            <a:ext cx="2891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Epidemiology</a:t>
            </a:r>
            <a:r>
              <a:rPr lang="fr-FR" sz="2000" b="1" dirty="0" smtClean="0"/>
              <a:t> of psoriasis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912" y="1411717"/>
            <a:ext cx="3685376" cy="32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46" y="966017"/>
            <a:ext cx="5002285" cy="3509066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51301" y="922601"/>
            <a:ext cx="215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Et en Belgique?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4721" y="1790931"/>
            <a:ext cx="2676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2 à 3 % de la population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716432" y="2442179"/>
            <a:ext cx="5775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2</a:t>
            </a:r>
            <a:r>
              <a:rPr lang="fr-FR" sz="2000" dirty="0" smtClean="0"/>
              <a:t>00.000- 300.000 de personnes souffrent du psoriasis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846692" y="3147697"/>
            <a:ext cx="4276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16.000-24.000: cas sévères de psoriasis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2920002" y="217083"/>
            <a:ext cx="1664839" cy="584776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Psoriasis</a:t>
            </a:r>
            <a:endParaRPr lang="fr-FR" sz="3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779107" y="4003684"/>
            <a:ext cx="3794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PASI: Psoriasis Area and </a:t>
            </a:r>
            <a:r>
              <a:rPr lang="fr-FR" dirty="0" err="1" smtClean="0"/>
              <a:t>Severity</a:t>
            </a:r>
            <a:r>
              <a:rPr lang="fr-FR" dirty="0" smtClean="0"/>
              <a:t> Index</a:t>
            </a:r>
          </a:p>
          <a:p>
            <a:r>
              <a:rPr lang="fr-FR" dirty="0" smtClean="0"/>
              <a:t>DLQI: </a:t>
            </a:r>
            <a:r>
              <a:rPr lang="fr-FR" dirty="0" err="1" smtClean="0"/>
              <a:t>Dermatology</a:t>
            </a:r>
            <a:r>
              <a:rPr lang="fr-FR" dirty="0" smtClean="0"/>
              <a:t> Life </a:t>
            </a:r>
            <a:r>
              <a:rPr lang="fr-FR" dirty="0" err="1" smtClean="0"/>
              <a:t>Quality</a:t>
            </a:r>
            <a:r>
              <a:rPr lang="fr-FR" dirty="0" smtClean="0"/>
              <a:t> Index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36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594" y="1"/>
            <a:ext cx="3255405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90371" y="-4399"/>
            <a:ext cx="225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rgbClr val="000000"/>
                </a:solidFill>
              </a:rPr>
              <a:t>Department</a:t>
            </a:r>
            <a:r>
              <a:rPr lang="fr-FR" sz="1400" dirty="0" smtClean="0">
                <a:solidFill>
                  <a:srgbClr val="000000"/>
                </a:solidFill>
              </a:rPr>
              <a:t> of </a:t>
            </a:r>
            <a:r>
              <a:rPr lang="fr-FR" sz="1400" dirty="0" err="1" smtClean="0">
                <a:solidFill>
                  <a:srgbClr val="000000"/>
                </a:solidFill>
              </a:rPr>
              <a:t>Dermatology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420601" cy="401612"/>
          </a:xfrm>
          <a:prstGeom prst="rect">
            <a:avLst/>
          </a:prstGeom>
        </p:spPr>
      </p:pic>
      <p:sp>
        <p:nvSpPr>
          <p:cNvPr id="28" name="Flèche vers la droite 27"/>
          <p:cNvSpPr/>
          <p:nvPr/>
        </p:nvSpPr>
        <p:spPr>
          <a:xfrm>
            <a:off x="7142724" y="2025650"/>
            <a:ext cx="486833" cy="1905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417" y="1268569"/>
            <a:ext cx="5051758" cy="33657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1" y="569724"/>
            <a:ext cx="4495552" cy="4415494"/>
          </a:xfrm>
          <a:prstGeom prst="rect">
            <a:avLst/>
          </a:prstGeom>
        </p:spPr>
      </p:pic>
      <p:sp>
        <p:nvSpPr>
          <p:cNvPr id="13" name="Flèche vers la droite 12"/>
          <p:cNvSpPr/>
          <p:nvPr/>
        </p:nvSpPr>
        <p:spPr>
          <a:xfrm rot="12664245">
            <a:off x="2596124" y="4315883"/>
            <a:ext cx="486833" cy="1905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2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548"/>
            <a:ext cx="7772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ea typeface="ヒラギノ角ゴ Pro W3" charset="0"/>
                <a:cs typeface="ヒラギノ角ゴ Pro W3" charset="0"/>
              </a:rPr>
              <a:t>Psoriasis vulgaire</a:t>
            </a:r>
          </a:p>
          <a:p>
            <a:pPr eaLnBrk="1" hangingPunct="1">
              <a:defRPr/>
            </a:pPr>
            <a:endParaRPr lang="fr-FR" dirty="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4036" name="Picture 5" descr="Schommers Robert ps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7313"/>
            <a:ext cx="44196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Schommers Robert pso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628900"/>
            <a:ext cx="4213225" cy="2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/>
          <p:nvPr/>
        </p:nvPicPr>
        <p:blipFill>
          <a:blip r:embed="rId5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Espace réservé du contenu 3" descr="BrichardSolangePso7.JP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1185863" y="285750"/>
            <a:ext cx="10795001" cy="4679144"/>
          </a:xfrm>
        </p:spPr>
      </p:pic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Espace réservé du contenu 3" descr="PsoAuspitz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762000" y="342900"/>
            <a:ext cx="10939463" cy="4626332"/>
          </a:xfrm>
        </p:spPr>
      </p:pic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Espace réservé du contenu 3" descr="Scalppso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647776" y="767574"/>
            <a:ext cx="10650538" cy="4229100"/>
          </a:xfrm>
        </p:spPr>
      </p:pic>
      <p:sp>
        <p:nvSpPr>
          <p:cNvPr id="2" name="ZoneTexte 1"/>
          <p:cNvSpPr txBox="1"/>
          <p:nvPr/>
        </p:nvSpPr>
        <p:spPr>
          <a:xfrm>
            <a:off x="1705661" y="216947"/>
            <a:ext cx="247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Psoriasis du cuir chevelu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 descr="psovisa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4"/>
          <a:stretch/>
        </p:blipFill>
        <p:spPr>
          <a:xfrm rot="5400000">
            <a:off x="947638" y="312005"/>
            <a:ext cx="5095819" cy="44718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44468" y="1402171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Psoriasis facial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610682" y="2319315"/>
            <a:ext cx="2443104" cy="4762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2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67513" y="194265"/>
            <a:ext cx="411851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b="1" kern="1200" dirty="0" err="1" smtClean="0">
                <a:solidFill>
                  <a:srgbClr val="000000"/>
                </a:solidFill>
              </a:rPr>
              <a:t>Clinical</a:t>
            </a:r>
            <a:r>
              <a:rPr lang="fr-FR" sz="3600" b="1" kern="1200" dirty="0" smtClean="0">
                <a:solidFill>
                  <a:srgbClr val="000000"/>
                </a:solidFill>
              </a:rPr>
              <a:t> </a:t>
            </a:r>
            <a:r>
              <a:rPr lang="fr-FR" sz="3600" b="1" kern="1200" dirty="0" err="1" smtClean="0">
                <a:solidFill>
                  <a:srgbClr val="000000"/>
                </a:solidFill>
              </a:rPr>
              <a:t>presentation</a:t>
            </a:r>
            <a:endParaRPr lang="fr-FR" sz="3600" b="1" kern="1200" dirty="0">
              <a:solidFill>
                <a:srgbClr val="000000"/>
              </a:solidFill>
            </a:endParaRPr>
          </a:p>
        </p:txBody>
      </p:sp>
      <p:pic>
        <p:nvPicPr>
          <p:cNvPr id="2" name="Image 1" descr="BrichardSolangePso8.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11683" y="1095689"/>
            <a:ext cx="4626069" cy="3469552"/>
          </a:xfrm>
          <a:prstGeom prst="rect">
            <a:avLst/>
          </a:prstGeom>
        </p:spPr>
      </p:pic>
      <p:pic>
        <p:nvPicPr>
          <p:cNvPr id="3" name="Image 2" descr="Hauss Nicolas Pso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37" y="1378459"/>
            <a:ext cx="4302904" cy="32271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12667" y="961763"/>
            <a:ext cx="17917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vulgaire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649871" y="4641638"/>
            <a:ext cx="20371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en gouttes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62466" name="Espace réservé du contenu 3" descr="Kemer gwendoline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1023380" y="205979"/>
            <a:ext cx="11082338" cy="4735646"/>
          </a:xfrm>
        </p:spPr>
      </p:pic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0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Espace réservé du contenu 3" descr="MulkinJeanettepso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609600" y="445294"/>
            <a:ext cx="10795000" cy="4698206"/>
          </a:xfrm>
        </p:spPr>
      </p:pic>
      <p:pic>
        <p:nvPicPr>
          <p:cNvPr id="4" name="Imag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14351"/>
            <a:ext cx="7772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ea typeface="ヒラギノ角ゴ Pro W3" charset="0"/>
                <a:cs typeface="ヒラギノ角ゴ Pro W3" charset="0"/>
              </a:rPr>
              <a:t>Psoriasis en gouttes </a:t>
            </a:r>
          </a:p>
          <a:p>
            <a:pPr eaLnBrk="1" hangingPunct="1">
              <a:defRPr/>
            </a:pPr>
            <a:endParaRPr lang="fr-FR" dirty="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6084" name="Picture 5" descr="Psogut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28750"/>
            <a:ext cx="421163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 descr="angine_streptocoque-6b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1"/>
            <a:ext cx="3767138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 descr="streptocoq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00451"/>
            <a:ext cx="2295525" cy="1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/>
          <p:nvPr/>
        </p:nvPicPr>
        <p:blipFill>
          <a:blip r:embed="rId6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0396"/>
            <a:ext cx="7772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ea typeface="ヒラギノ角ゴ Pro W3" charset="0"/>
                <a:cs typeface="ヒラギノ角ゴ Pro W3" charset="0"/>
              </a:rPr>
              <a:t>Psoriasis pustuleux </a:t>
            </a:r>
            <a:r>
              <a:rPr lang="fr-FR" dirty="0" err="1">
                <a:ea typeface="ヒラギノ角ゴ Pro W3" charset="0"/>
                <a:cs typeface="ヒラギノ角ゴ Pro W3" charset="0"/>
              </a:rPr>
              <a:t>palmoplantaire</a:t>
            </a:r>
            <a:endParaRPr lang="fr-FR" dirty="0"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fr-FR" dirty="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8132" name="Picture 5" descr="Psoriasis Pustuleux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85900"/>
            <a:ext cx="61722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Psoriasis Pustuleux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57350"/>
            <a:ext cx="3981450" cy="22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/>
          <p:nvPr/>
        </p:nvPicPr>
        <p:blipFill>
          <a:blip r:embed="rId5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594" y="1"/>
            <a:ext cx="3255405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90371" y="-4399"/>
            <a:ext cx="225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rgbClr val="000000"/>
                </a:solidFill>
              </a:rPr>
              <a:t>Department</a:t>
            </a:r>
            <a:r>
              <a:rPr lang="fr-FR" sz="1400" dirty="0" smtClean="0">
                <a:solidFill>
                  <a:srgbClr val="000000"/>
                </a:solidFill>
              </a:rPr>
              <a:t> of </a:t>
            </a:r>
            <a:r>
              <a:rPr lang="fr-FR" sz="1400" dirty="0" err="1" smtClean="0">
                <a:solidFill>
                  <a:srgbClr val="000000"/>
                </a:solidFill>
              </a:rPr>
              <a:t>Dermatology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420601" cy="401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9330" y="644511"/>
            <a:ext cx="7555098" cy="1175706"/>
          </a:xfrm>
          <a:prstGeom prst="rect">
            <a:avLst/>
          </a:prstGeom>
          <a:solidFill>
            <a:srgbClr val="D7E4BD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3200" b="1" dirty="0">
                <a:solidFill>
                  <a:srgbClr val="000000"/>
                </a:solidFill>
              </a:rPr>
              <a:t>45.000 patient </a:t>
            </a:r>
            <a:r>
              <a:rPr lang="fr-FR" sz="3200" b="1" dirty="0" err="1">
                <a:solidFill>
                  <a:srgbClr val="000000"/>
                </a:solidFill>
              </a:rPr>
              <a:t>visits</a:t>
            </a:r>
            <a:r>
              <a:rPr lang="fr-FR" sz="3200" b="1" dirty="0">
                <a:solidFill>
                  <a:srgbClr val="000000"/>
                </a:solidFill>
              </a:rPr>
              <a:t>/</a:t>
            </a:r>
            <a:r>
              <a:rPr lang="fr-FR" sz="3200" b="1" dirty="0" err="1">
                <a:solidFill>
                  <a:srgbClr val="000000"/>
                </a:solidFill>
              </a:rPr>
              <a:t>year</a:t>
            </a:r>
            <a:endParaRPr lang="fr-FR" sz="3200" b="1" dirty="0">
              <a:solidFill>
                <a:srgbClr val="000000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fr-FR" sz="3200" b="1" dirty="0">
                <a:solidFill>
                  <a:srgbClr val="000000"/>
                </a:solidFill>
              </a:rPr>
              <a:t>Over the last </a:t>
            </a:r>
            <a:r>
              <a:rPr lang="fr-FR" sz="3200" b="1" dirty="0" smtClean="0">
                <a:solidFill>
                  <a:srgbClr val="000000"/>
                </a:solidFill>
              </a:rPr>
              <a:t>10 </a:t>
            </a:r>
            <a:r>
              <a:rPr lang="fr-FR" sz="3200" b="1" dirty="0" err="1">
                <a:solidFill>
                  <a:srgbClr val="000000"/>
                </a:solidFill>
              </a:rPr>
              <a:t>years</a:t>
            </a:r>
            <a:r>
              <a:rPr lang="fr-FR" sz="3200" b="1" dirty="0">
                <a:solidFill>
                  <a:srgbClr val="000000"/>
                </a:solidFill>
              </a:rPr>
              <a:t>: &gt; 5</a:t>
            </a:r>
            <a:r>
              <a:rPr lang="fr-FR" sz="3200" b="1" dirty="0" smtClean="0">
                <a:solidFill>
                  <a:srgbClr val="000000"/>
                </a:solidFill>
              </a:rPr>
              <a:t>0 </a:t>
            </a:r>
            <a:r>
              <a:rPr lang="fr-FR" sz="3200" b="1" dirty="0" err="1">
                <a:solidFill>
                  <a:srgbClr val="000000"/>
                </a:solidFill>
              </a:rPr>
              <a:t>clinical</a:t>
            </a:r>
            <a:r>
              <a:rPr lang="fr-FR" sz="3200" b="1" dirty="0">
                <a:solidFill>
                  <a:srgbClr val="000000"/>
                </a:solidFill>
              </a:rPr>
              <a:t> trials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811" y="2100822"/>
            <a:ext cx="3727936" cy="176663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3200" b="1" dirty="0" err="1">
                <a:solidFill>
                  <a:srgbClr val="000000"/>
                </a:solidFill>
              </a:rPr>
              <a:t>Clinical</a:t>
            </a:r>
            <a:r>
              <a:rPr lang="fr-FR" sz="3200" b="1" dirty="0">
                <a:solidFill>
                  <a:srgbClr val="000000"/>
                </a:solidFill>
              </a:rPr>
              <a:t> trial center</a:t>
            </a:r>
          </a:p>
          <a:p>
            <a:pPr lvl="0" algn="ctr">
              <a:spcBef>
                <a:spcPct val="20000"/>
              </a:spcBef>
            </a:pPr>
            <a:r>
              <a:rPr lang="fr-FR" sz="3200" b="1" dirty="0">
                <a:solidFill>
                  <a:srgbClr val="000000"/>
                </a:solidFill>
              </a:rPr>
              <a:t>Skin cancer center</a:t>
            </a:r>
          </a:p>
          <a:p>
            <a:pPr lvl="0" algn="ctr">
              <a:spcBef>
                <a:spcPct val="20000"/>
              </a:spcBef>
            </a:pPr>
            <a:r>
              <a:rPr lang="fr-FR" sz="3200" b="1" dirty="0">
                <a:solidFill>
                  <a:srgbClr val="000000"/>
                </a:solidFill>
              </a:rPr>
              <a:t>Skin </a:t>
            </a:r>
            <a:r>
              <a:rPr lang="fr-FR" sz="3200" b="1" dirty="0" err="1">
                <a:solidFill>
                  <a:srgbClr val="000000"/>
                </a:solidFill>
              </a:rPr>
              <a:t>allergy</a:t>
            </a:r>
            <a:r>
              <a:rPr lang="fr-FR" sz="3200" b="1" dirty="0">
                <a:solidFill>
                  <a:srgbClr val="000000"/>
                </a:solidFill>
              </a:rPr>
              <a:t> center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32809" y="2100822"/>
            <a:ext cx="3416320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kern="1200" dirty="0">
                <a:solidFill>
                  <a:srgbClr val="000000"/>
                </a:solidFill>
              </a:rPr>
              <a:t>11 FTE </a:t>
            </a:r>
            <a:r>
              <a:rPr lang="fr-FR" sz="2400" b="1" kern="1200" dirty="0" err="1">
                <a:solidFill>
                  <a:srgbClr val="000000"/>
                </a:solidFill>
              </a:rPr>
              <a:t>medical</a:t>
            </a:r>
            <a:r>
              <a:rPr lang="fr-FR" sz="2400" b="1" kern="1200" dirty="0">
                <a:solidFill>
                  <a:srgbClr val="000000"/>
                </a:solidFill>
              </a:rPr>
              <a:t> staff</a:t>
            </a:r>
          </a:p>
          <a:p>
            <a:r>
              <a:rPr lang="fr-FR" sz="2400" b="1" kern="1200" dirty="0">
                <a:solidFill>
                  <a:srgbClr val="000000"/>
                </a:solidFill>
              </a:rPr>
              <a:t>4 FTE administrative staff</a:t>
            </a:r>
          </a:p>
          <a:p>
            <a:r>
              <a:rPr lang="fr-FR" sz="2400" b="1" kern="1200" dirty="0">
                <a:solidFill>
                  <a:srgbClr val="000000"/>
                </a:solidFill>
              </a:rPr>
              <a:t>4 FTE nursing staff</a:t>
            </a:r>
          </a:p>
          <a:p>
            <a:r>
              <a:rPr lang="fr-FR" sz="2400" b="1" kern="1200" dirty="0">
                <a:solidFill>
                  <a:srgbClr val="000000"/>
                </a:solidFill>
              </a:rPr>
              <a:t>2 FTE CRA</a:t>
            </a:r>
          </a:p>
          <a:p>
            <a:r>
              <a:rPr lang="fr-FR" sz="2400" b="1" kern="1200" dirty="0" err="1">
                <a:solidFill>
                  <a:srgbClr val="000000"/>
                </a:solidFill>
              </a:rPr>
              <a:t>Hospitalization</a:t>
            </a:r>
            <a:endParaRPr lang="fr-FR" sz="2400" b="1" kern="1200" dirty="0">
              <a:solidFill>
                <a:srgbClr val="000000"/>
              </a:solidFill>
            </a:endParaRPr>
          </a:p>
          <a:p>
            <a:r>
              <a:rPr lang="fr-FR" sz="2400" b="1" kern="1200" dirty="0">
                <a:solidFill>
                  <a:srgbClr val="000000"/>
                </a:solidFill>
              </a:rPr>
              <a:t>Day care</a:t>
            </a:r>
          </a:p>
          <a:p>
            <a:r>
              <a:rPr lang="fr-FR" sz="2400" b="1" kern="1200" dirty="0" err="1">
                <a:solidFill>
                  <a:srgbClr val="000000"/>
                </a:solidFill>
              </a:rPr>
              <a:t>Outdoor</a:t>
            </a:r>
            <a:r>
              <a:rPr lang="fr-FR" sz="2400" b="1" kern="1200" dirty="0">
                <a:solidFill>
                  <a:srgbClr val="000000"/>
                </a:solidFill>
              </a:rPr>
              <a:t> patients</a:t>
            </a:r>
          </a:p>
        </p:txBody>
      </p:sp>
    </p:spTree>
    <p:extLst>
      <p:ext uri="{BB962C8B-B14F-4D97-AF65-F5344CB8AC3E}">
        <p14:creationId xmlns:p14="http://schemas.microsoft.com/office/powerpoint/2010/main" val="2307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5" descr="Deckers Angele Paula psoria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586740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 descr="PsoIn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01404"/>
            <a:ext cx="2819400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PsoInv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819400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35365" y="455513"/>
            <a:ext cx="17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Psoriasis inversé</a:t>
            </a:r>
            <a:endParaRPr lang="fr-FR" dirty="0"/>
          </a:p>
        </p:txBody>
      </p:sp>
      <p:pic>
        <p:nvPicPr>
          <p:cNvPr id="11" name="Imag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3633"/>
            <a:ext cx="6183707" cy="742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dirty="0">
                <a:latin typeface="Times New Roman" charset="0"/>
                <a:ea typeface="ヒラギノ角ゴ Pro W3" charset="0"/>
                <a:cs typeface="ヒラギノ角ゴ Pro W3" charset="0"/>
              </a:rPr>
              <a:t>Psoriasis unguéal</a:t>
            </a:r>
          </a:p>
        </p:txBody>
      </p:sp>
      <p:pic>
        <p:nvPicPr>
          <p:cNvPr id="52226" name="Picture 4" descr="DermPsoO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4" y="1122257"/>
            <a:ext cx="5292676" cy="29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6858001" y="2114550"/>
            <a:ext cx="1403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Dés à coudre</a:t>
            </a:r>
          </a:p>
        </p:txBody>
      </p:sp>
      <p:pic>
        <p:nvPicPr>
          <p:cNvPr id="7" name="Imag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Flèche à angle droit 1"/>
          <p:cNvSpPr/>
          <p:nvPr/>
        </p:nvSpPr>
        <p:spPr>
          <a:xfrm rot="5400000">
            <a:off x="1704850" y="4201801"/>
            <a:ext cx="850392" cy="7315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176551" y="4346426"/>
            <a:ext cx="462199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Bon marqueur d’une possible évolution vers un </a:t>
            </a:r>
          </a:p>
          <a:p>
            <a:r>
              <a:rPr lang="fr-FR" dirty="0" smtClean="0"/>
              <a:t>arthropathie psoriasique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48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58370" name="Espace réservé du contenu 5" descr="Psoriasis 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973138" y="205979"/>
            <a:ext cx="10939463" cy="4937521"/>
          </a:xfrm>
        </p:spPr>
      </p:pic>
      <p:pic>
        <p:nvPicPr>
          <p:cNvPr id="4" name="Imag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00493" y="693897"/>
            <a:ext cx="1684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</a:t>
            </a:r>
            <a:r>
              <a:rPr lang="fr-FR" dirty="0" err="1" smtClean="0"/>
              <a:t>genital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88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63490" name="Espace réservé du contenu 3" descr="HespelAdrienpsopus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1044575" y="205979"/>
            <a:ext cx="10882313" cy="4680432"/>
          </a:xfrm>
        </p:spPr>
      </p:pic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00493" y="693897"/>
            <a:ext cx="1684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</a:t>
            </a:r>
            <a:r>
              <a:rPr lang="fr-FR" dirty="0" err="1" smtClean="0"/>
              <a:t>genital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5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Espace réservé du contenu 3" descr="Paquet Marc ps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1012506" y="177258"/>
            <a:ext cx="10652126" cy="4791973"/>
          </a:xfrm>
        </p:spPr>
      </p:pic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00493" y="693897"/>
            <a:ext cx="1684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</a:t>
            </a:r>
            <a:r>
              <a:rPr lang="fr-FR" dirty="0" err="1" smtClean="0"/>
              <a:t>genital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145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680" y="289983"/>
            <a:ext cx="7772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ea typeface="ヒラギノ角ゴ Pro W3" charset="0"/>
                <a:cs typeface="ヒラギノ角ゴ Pro W3" charset="0"/>
              </a:rPr>
              <a:t>Psoriasis </a:t>
            </a:r>
            <a:r>
              <a:rPr lang="fr-FR" dirty="0" err="1">
                <a:ea typeface="ヒラギノ角ゴ Pro W3" charset="0"/>
                <a:cs typeface="ヒラギノ角ゴ Pro W3" charset="0"/>
              </a:rPr>
              <a:t>arthropathique</a:t>
            </a:r>
            <a:endParaRPr lang="fr-FR" dirty="0"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fr-FR" dirty="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67588" name="Picture 5" descr="PsomainscicloJ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51537"/>
            <a:ext cx="6324600" cy="413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 descr="PC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2590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6132"/>
            <a:ext cx="7772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Psoriasis </a:t>
            </a:r>
            <a:r>
              <a:rPr lang="fr-FR" dirty="0" err="1">
                <a:latin typeface="Arial" charset="0"/>
                <a:ea typeface="ヒラギノ角ゴ Pro W3" charset="0"/>
                <a:cs typeface="ヒラギノ角ゴ Pro W3" charset="0"/>
              </a:rPr>
              <a:t>érythrodermique</a:t>
            </a: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</a:p>
          <a:p>
            <a:pPr eaLnBrk="1" hangingPunct="1">
              <a:defRPr/>
            </a:pPr>
            <a:endParaRPr lang="fr-FR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71684" name="Picture 5" descr="psoriasis_erythroder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81" y="821899"/>
            <a:ext cx="3568319" cy="419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ambul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8" y="3519487"/>
            <a:ext cx="77516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132975" y="3666220"/>
            <a:ext cx="36847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Service universitaire de dermatologie</a:t>
            </a:r>
          </a:p>
        </p:txBody>
      </p:sp>
      <p:pic>
        <p:nvPicPr>
          <p:cNvPr id="10" name="Imag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3913" y="450635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Attention lymphomes cutanés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27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 descr="KobnerPsoTato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17431"/>
            <a:ext cx="5853450" cy="43900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67822" y="1683843"/>
            <a:ext cx="210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Köbner</a:t>
            </a:r>
            <a:r>
              <a:rPr lang="fr-FR" dirty="0" smtClean="0"/>
              <a:t> sur tatouage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1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 descr="Korber Ingeborg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9"/>
          <a:stretch/>
        </p:blipFill>
        <p:spPr>
          <a:xfrm>
            <a:off x="707233" y="469754"/>
            <a:ext cx="7821580" cy="468595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900493" y="693897"/>
            <a:ext cx="24789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</a:t>
            </a:r>
            <a:r>
              <a:rPr lang="fr-FR" dirty="0" err="1" smtClean="0"/>
              <a:t>palmoplantaire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1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 descr="Psoriasis pustuleux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93" y="625578"/>
            <a:ext cx="6023895" cy="45179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41984" y="878563"/>
            <a:ext cx="3454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</a:t>
            </a:r>
            <a:r>
              <a:rPr lang="fr-FR" dirty="0" err="1" smtClean="0"/>
              <a:t>palmoplantaire</a:t>
            </a:r>
            <a:r>
              <a:rPr lang="fr-FR" dirty="0" smtClean="0"/>
              <a:t> pustuleux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52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382720"/>
            <a:ext cx="8077200" cy="740664"/>
          </a:xfrm>
        </p:spPr>
        <p:txBody>
          <a:bodyPr>
            <a:normAutofit/>
          </a:bodyPr>
          <a:lstStyle/>
          <a:p>
            <a:r>
              <a:rPr lang="fr-FR" sz="4000" dirty="0" smtClean="0"/>
              <a:t>Care </a:t>
            </a:r>
            <a:r>
              <a:rPr lang="fr-FR" sz="4000" dirty="0" err="1" smtClean="0"/>
              <a:t>pathways</a:t>
            </a:r>
            <a:r>
              <a:rPr lang="fr-FR" sz="4000" dirty="0" smtClean="0"/>
              <a:t> in dermato-</a:t>
            </a:r>
            <a:r>
              <a:rPr lang="fr-FR" sz="4000" dirty="0" err="1" smtClean="0"/>
              <a:t>oncology</a:t>
            </a:r>
            <a:endParaRPr lang="fr-FR" sz="4000" b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594" y="1"/>
            <a:ext cx="3255405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90371" y="-4399"/>
            <a:ext cx="225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rgbClr val="000000"/>
                </a:solidFill>
              </a:rPr>
              <a:t>Department</a:t>
            </a:r>
            <a:r>
              <a:rPr lang="fr-FR" sz="1400" dirty="0" smtClean="0">
                <a:solidFill>
                  <a:srgbClr val="000000"/>
                </a:solidFill>
              </a:rPr>
              <a:t> of </a:t>
            </a:r>
            <a:r>
              <a:rPr lang="fr-FR" sz="1400" dirty="0" err="1" smtClean="0">
                <a:solidFill>
                  <a:srgbClr val="000000"/>
                </a:solidFill>
              </a:rPr>
              <a:t>Dermatology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4548" y="2882718"/>
            <a:ext cx="4503652" cy="1938992"/>
          </a:xfrm>
          <a:prstGeom prst="rect">
            <a:avLst/>
          </a:prstGeom>
          <a:solidFill>
            <a:srgbClr val="FDEADA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BCC: 1500 </a:t>
            </a:r>
            <a:r>
              <a:rPr lang="fr-FR" sz="2000" b="1" dirty="0" err="1" smtClean="0"/>
              <a:t>surgical</a:t>
            </a:r>
            <a:r>
              <a:rPr lang="fr-FR" sz="2000" b="1" dirty="0" smtClean="0"/>
              <a:t> interventions</a:t>
            </a:r>
          </a:p>
          <a:p>
            <a:r>
              <a:rPr lang="fr-FR" sz="2000" b="1" dirty="0" err="1" smtClean="0"/>
              <a:t>cSCC</a:t>
            </a:r>
            <a:r>
              <a:rPr lang="fr-FR" sz="2000" b="1" dirty="0" smtClean="0"/>
              <a:t>: 350-400 </a:t>
            </a:r>
            <a:r>
              <a:rPr lang="fr-FR" sz="2000" b="1" dirty="0" err="1" smtClean="0"/>
              <a:t>surgical</a:t>
            </a:r>
            <a:r>
              <a:rPr lang="fr-FR" sz="2000" b="1" dirty="0" smtClean="0"/>
              <a:t> interventions</a:t>
            </a:r>
          </a:p>
          <a:p>
            <a:r>
              <a:rPr lang="fr-FR" sz="2000" b="1" dirty="0" err="1" smtClean="0"/>
              <a:t>Melanoma</a:t>
            </a:r>
            <a:r>
              <a:rPr lang="fr-FR" sz="2000" b="1" dirty="0" smtClean="0"/>
              <a:t>: 150 new cases per </a:t>
            </a:r>
            <a:r>
              <a:rPr lang="fr-FR" sz="2000" b="1" dirty="0" err="1" smtClean="0"/>
              <a:t>year</a:t>
            </a:r>
            <a:endParaRPr lang="fr-FR" sz="2000" b="1" dirty="0" smtClean="0"/>
          </a:p>
          <a:p>
            <a:r>
              <a:rPr lang="fr-FR" sz="2000" b="1" dirty="0" err="1" smtClean="0"/>
              <a:t>pCNKTCL</a:t>
            </a:r>
            <a:r>
              <a:rPr lang="fr-FR" sz="2000" b="1" dirty="0" smtClean="0"/>
              <a:t> and CBCL: 100 patients</a:t>
            </a:r>
          </a:p>
          <a:p>
            <a:r>
              <a:rPr lang="fr-FR" sz="2000" b="1" dirty="0" smtClean="0"/>
              <a:t>Rare skin cancers: </a:t>
            </a:r>
            <a:r>
              <a:rPr lang="fr-FR" sz="2000" b="1" dirty="0" err="1" smtClean="0"/>
              <a:t>adnexal</a:t>
            </a:r>
            <a:r>
              <a:rPr lang="fr-FR" sz="2000" b="1" dirty="0" smtClean="0"/>
              <a:t> cancers</a:t>
            </a:r>
          </a:p>
          <a:p>
            <a:r>
              <a:rPr lang="fr-FR" sz="2000" b="1" dirty="0"/>
              <a:t>	</a:t>
            </a:r>
            <a:r>
              <a:rPr lang="fr-FR" sz="2000" b="1" dirty="0" smtClean="0"/>
              <a:t>			  </a:t>
            </a:r>
            <a:r>
              <a:rPr lang="fr-FR" sz="2000" b="1" dirty="0" err="1" smtClean="0"/>
              <a:t>sarcomas</a:t>
            </a:r>
            <a:endParaRPr lang="fr-FR" sz="2000" b="1" dirty="0" smtClean="0"/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420601" cy="401612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4778654" y="1150540"/>
            <a:ext cx="2219879" cy="764316"/>
            <a:chOff x="6290992" y="-2315"/>
            <a:chExt cx="2527999" cy="1024777"/>
          </a:xfrm>
        </p:grpSpPr>
        <p:grpSp>
          <p:nvGrpSpPr>
            <p:cNvPr id="14" name="Grouper 13"/>
            <p:cNvGrpSpPr/>
            <p:nvPr/>
          </p:nvGrpSpPr>
          <p:grpSpPr>
            <a:xfrm>
              <a:off x="6302270" y="-2315"/>
              <a:ext cx="2516721" cy="998893"/>
              <a:chOff x="2252382" y="431800"/>
              <a:chExt cx="4379840" cy="2242256"/>
            </a:xfrm>
          </p:grpSpPr>
          <p:sp>
            <p:nvSpPr>
              <p:cNvPr id="17" name="Cube 16"/>
              <p:cNvSpPr/>
              <p:nvPr/>
            </p:nvSpPr>
            <p:spPr>
              <a:xfrm>
                <a:off x="2252382" y="1248832"/>
                <a:ext cx="4379840" cy="1425224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 sz="1200" dirty="0" smtClean="0"/>
              </a:p>
              <a:p>
                <a:r>
                  <a:rPr lang="fr-FR" sz="1200" dirty="0" smtClean="0">
                    <a:solidFill>
                      <a:schemeClr val="bg1"/>
                    </a:solidFill>
                  </a:rPr>
                  <a:t>              Skin Cancer Center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Arc 17"/>
              <p:cNvSpPr/>
              <p:nvPr/>
            </p:nvSpPr>
            <p:spPr>
              <a:xfrm>
                <a:off x="3365039" y="467259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 18"/>
              <p:cNvSpPr/>
              <p:nvPr/>
            </p:nvSpPr>
            <p:spPr>
              <a:xfrm>
                <a:off x="2271889" y="1580444"/>
                <a:ext cx="4247444" cy="310445"/>
              </a:xfrm>
              <a:custGeom>
                <a:avLst/>
                <a:gdLst>
                  <a:gd name="connsiteX0" fmla="*/ 0 w 4247444"/>
                  <a:gd name="connsiteY0" fmla="*/ 254000 h 310445"/>
                  <a:gd name="connsiteX1" fmla="*/ 70555 w 4247444"/>
                  <a:gd name="connsiteY1" fmla="*/ 239889 h 310445"/>
                  <a:gd name="connsiteX2" fmla="*/ 98778 w 4247444"/>
                  <a:gd name="connsiteY2" fmla="*/ 211667 h 310445"/>
                  <a:gd name="connsiteX3" fmla="*/ 141111 w 4247444"/>
                  <a:gd name="connsiteY3" fmla="*/ 197556 h 310445"/>
                  <a:gd name="connsiteX4" fmla="*/ 183444 w 4247444"/>
                  <a:gd name="connsiteY4" fmla="*/ 169334 h 310445"/>
                  <a:gd name="connsiteX5" fmla="*/ 268111 w 4247444"/>
                  <a:gd name="connsiteY5" fmla="*/ 141112 h 310445"/>
                  <a:gd name="connsiteX6" fmla="*/ 310444 w 4247444"/>
                  <a:gd name="connsiteY6" fmla="*/ 127000 h 310445"/>
                  <a:gd name="connsiteX7" fmla="*/ 409222 w 4247444"/>
                  <a:gd name="connsiteY7" fmla="*/ 141112 h 310445"/>
                  <a:gd name="connsiteX8" fmla="*/ 437444 w 4247444"/>
                  <a:gd name="connsiteY8" fmla="*/ 183445 h 310445"/>
                  <a:gd name="connsiteX9" fmla="*/ 465667 w 4247444"/>
                  <a:gd name="connsiteY9" fmla="*/ 211667 h 310445"/>
                  <a:gd name="connsiteX10" fmla="*/ 493889 w 4247444"/>
                  <a:gd name="connsiteY10" fmla="*/ 254000 h 310445"/>
                  <a:gd name="connsiteX11" fmla="*/ 578555 w 4247444"/>
                  <a:gd name="connsiteY11" fmla="*/ 282223 h 310445"/>
                  <a:gd name="connsiteX12" fmla="*/ 733778 w 4247444"/>
                  <a:gd name="connsiteY12" fmla="*/ 254000 h 310445"/>
                  <a:gd name="connsiteX13" fmla="*/ 776111 w 4247444"/>
                  <a:gd name="connsiteY13" fmla="*/ 225778 h 310445"/>
                  <a:gd name="connsiteX14" fmla="*/ 860778 w 4247444"/>
                  <a:gd name="connsiteY14" fmla="*/ 155223 h 310445"/>
                  <a:gd name="connsiteX15" fmla="*/ 931333 w 4247444"/>
                  <a:gd name="connsiteY15" fmla="*/ 112889 h 310445"/>
                  <a:gd name="connsiteX16" fmla="*/ 1072444 w 4247444"/>
                  <a:gd name="connsiteY16" fmla="*/ 127000 h 310445"/>
                  <a:gd name="connsiteX17" fmla="*/ 1100667 w 4247444"/>
                  <a:gd name="connsiteY17" fmla="*/ 155223 h 310445"/>
                  <a:gd name="connsiteX18" fmla="*/ 1143000 w 4247444"/>
                  <a:gd name="connsiteY18" fmla="*/ 169334 h 310445"/>
                  <a:gd name="connsiteX19" fmla="*/ 1227667 w 4247444"/>
                  <a:gd name="connsiteY19" fmla="*/ 211667 h 310445"/>
                  <a:gd name="connsiteX20" fmla="*/ 1270000 w 4247444"/>
                  <a:gd name="connsiteY20" fmla="*/ 268112 h 310445"/>
                  <a:gd name="connsiteX21" fmla="*/ 1354667 w 4247444"/>
                  <a:gd name="connsiteY21" fmla="*/ 296334 h 310445"/>
                  <a:gd name="connsiteX22" fmla="*/ 1566333 w 4247444"/>
                  <a:gd name="connsiteY22" fmla="*/ 282223 h 310445"/>
                  <a:gd name="connsiteX23" fmla="*/ 1594555 w 4247444"/>
                  <a:gd name="connsiteY23" fmla="*/ 254000 h 310445"/>
                  <a:gd name="connsiteX24" fmla="*/ 1665111 w 4247444"/>
                  <a:gd name="connsiteY24" fmla="*/ 239889 h 310445"/>
                  <a:gd name="connsiteX25" fmla="*/ 1693333 w 4247444"/>
                  <a:gd name="connsiteY25" fmla="*/ 197556 h 310445"/>
                  <a:gd name="connsiteX26" fmla="*/ 1778000 w 4247444"/>
                  <a:gd name="connsiteY26" fmla="*/ 155223 h 310445"/>
                  <a:gd name="connsiteX27" fmla="*/ 1806222 w 4247444"/>
                  <a:gd name="connsiteY27" fmla="*/ 127000 h 310445"/>
                  <a:gd name="connsiteX28" fmla="*/ 1890889 w 4247444"/>
                  <a:gd name="connsiteY28" fmla="*/ 98778 h 310445"/>
                  <a:gd name="connsiteX29" fmla="*/ 1989667 w 4247444"/>
                  <a:gd name="connsiteY29" fmla="*/ 112889 h 310445"/>
                  <a:gd name="connsiteX30" fmla="*/ 2046111 w 4247444"/>
                  <a:gd name="connsiteY30" fmla="*/ 183445 h 310445"/>
                  <a:gd name="connsiteX31" fmla="*/ 2088444 w 4247444"/>
                  <a:gd name="connsiteY31" fmla="*/ 197556 h 310445"/>
                  <a:gd name="connsiteX32" fmla="*/ 2159000 w 4247444"/>
                  <a:gd name="connsiteY32" fmla="*/ 254000 h 310445"/>
                  <a:gd name="connsiteX33" fmla="*/ 2201333 w 4247444"/>
                  <a:gd name="connsiteY33" fmla="*/ 268112 h 310445"/>
                  <a:gd name="connsiteX34" fmla="*/ 2300111 w 4247444"/>
                  <a:gd name="connsiteY34" fmla="*/ 254000 h 310445"/>
                  <a:gd name="connsiteX35" fmla="*/ 2342444 w 4247444"/>
                  <a:gd name="connsiteY35" fmla="*/ 225778 h 310445"/>
                  <a:gd name="connsiteX36" fmla="*/ 2384778 w 4247444"/>
                  <a:gd name="connsiteY36" fmla="*/ 211667 h 310445"/>
                  <a:gd name="connsiteX37" fmla="*/ 2511778 w 4247444"/>
                  <a:gd name="connsiteY37" fmla="*/ 155223 h 310445"/>
                  <a:gd name="connsiteX38" fmla="*/ 2554111 w 4247444"/>
                  <a:gd name="connsiteY38" fmla="*/ 141112 h 310445"/>
                  <a:gd name="connsiteX39" fmla="*/ 2709333 w 4247444"/>
                  <a:gd name="connsiteY39" fmla="*/ 127000 h 310445"/>
                  <a:gd name="connsiteX40" fmla="*/ 2836333 w 4247444"/>
                  <a:gd name="connsiteY40" fmla="*/ 183445 h 310445"/>
                  <a:gd name="connsiteX41" fmla="*/ 2878667 w 4247444"/>
                  <a:gd name="connsiteY41" fmla="*/ 225778 h 310445"/>
                  <a:gd name="connsiteX42" fmla="*/ 2921000 w 4247444"/>
                  <a:gd name="connsiteY42" fmla="*/ 254000 h 310445"/>
                  <a:gd name="connsiteX43" fmla="*/ 2991555 w 4247444"/>
                  <a:gd name="connsiteY43" fmla="*/ 310445 h 310445"/>
                  <a:gd name="connsiteX44" fmla="*/ 3076222 w 4247444"/>
                  <a:gd name="connsiteY44" fmla="*/ 296334 h 310445"/>
                  <a:gd name="connsiteX45" fmla="*/ 3118555 w 4247444"/>
                  <a:gd name="connsiteY45" fmla="*/ 282223 h 310445"/>
                  <a:gd name="connsiteX46" fmla="*/ 3132667 w 4247444"/>
                  <a:gd name="connsiteY46" fmla="*/ 239889 h 310445"/>
                  <a:gd name="connsiteX47" fmla="*/ 3160889 w 4247444"/>
                  <a:gd name="connsiteY47" fmla="*/ 197556 h 310445"/>
                  <a:gd name="connsiteX48" fmla="*/ 3175000 w 4247444"/>
                  <a:gd name="connsiteY48" fmla="*/ 155223 h 310445"/>
                  <a:gd name="connsiteX49" fmla="*/ 3203222 w 4247444"/>
                  <a:gd name="connsiteY49" fmla="*/ 127000 h 310445"/>
                  <a:gd name="connsiteX50" fmla="*/ 3231444 w 4247444"/>
                  <a:gd name="connsiteY50" fmla="*/ 84667 h 310445"/>
                  <a:gd name="connsiteX51" fmla="*/ 3316111 w 4247444"/>
                  <a:gd name="connsiteY51" fmla="*/ 56445 h 310445"/>
                  <a:gd name="connsiteX52" fmla="*/ 3358444 w 4247444"/>
                  <a:gd name="connsiteY52" fmla="*/ 28223 h 310445"/>
                  <a:gd name="connsiteX53" fmla="*/ 3443111 w 4247444"/>
                  <a:gd name="connsiteY53" fmla="*/ 0 h 310445"/>
                  <a:gd name="connsiteX54" fmla="*/ 3683000 w 4247444"/>
                  <a:gd name="connsiteY54" fmla="*/ 14112 h 310445"/>
                  <a:gd name="connsiteX55" fmla="*/ 3767667 w 4247444"/>
                  <a:gd name="connsiteY55" fmla="*/ 56445 h 310445"/>
                  <a:gd name="connsiteX56" fmla="*/ 3810000 w 4247444"/>
                  <a:gd name="connsiteY56" fmla="*/ 98778 h 310445"/>
                  <a:gd name="connsiteX57" fmla="*/ 3852333 w 4247444"/>
                  <a:gd name="connsiteY57" fmla="*/ 127000 h 310445"/>
                  <a:gd name="connsiteX58" fmla="*/ 3866444 w 4247444"/>
                  <a:gd name="connsiteY58" fmla="*/ 169334 h 310445"/>
                  <a:gd name="connsiteX59" fmla="*/ 3894667 w 4247444"/>
                  <a:gd name="connsiteY59" fmla="*/ 197556 h 310445"/>
                  <a:gd name="connsiteX60" fmla="*/ 4148667 w 4247444"/>
                  <a:gd name="connsiteY60" fmla="*/ 239889 h 310445"/>
                  <a:gd name="connsiteX61" fmla="*/ 4247444 w 4247444"/>
                  <a:gd name="connsiteY61" fmla="*/ 225778 h 31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47444" h="310445">
                    <a:moveTo>
                      <a:pt x="0" y="254000"/>
                    </a:moveTo>
                    <a:cubicBezTo>
                      <a:pt x="23518" y="249296"/>
                      <a:pt x="48510" y="249337"/>
                      <a:pt x="70555" y="239889"/>
                    </a:cubicBezTo>
                    <a:cubicBezTo>
                      <a:pt x="82784" y="234648"/>
                      <a:pt x="87370" y="218512"/>
                      <a:pt x="98778" y="211667"/>
                    </a:cubicBezTo>
                    <a:cubicBezTo>
                      <a:pt x="111533" y="204014"/>
                      <a:pt x="127807" y="204208"/>
                      <a:pt x="141111" y="197556"/>
                    </a:cubicBezTo>
                    <a:cubicBezTo>
                      <a:pt x="156280" y="189972"/>
                      <a:pt x="167946" y="176222"/>
                      <a:pt x="183444" y="169334"/>
                    </a:cubicBezTo>
                    <a:cubicBezTo>
                      <a:pt x="210629" y="157252"/>
                      <a:pt x="239889" y="150520"/>
                      <a:pt x="268111" y="141112"/>
                    </a:cubicBezTo>
                    <a:lnTo>
                      <a:pt x="310444" y="127000"/>
                    </a:lnTo>
                    <a:cubicBezTo>
                      <a:pt x="343370" y="131704"/>
                      <a:pt x="378828" y="127604"/>
                      <a:pt x="409222" y="141112"/>
                    </a:cubicBezTo>
                    <a:cubicBezTo>
                      <a:pt x="424720" y="148000"/>
                      <a:pt x="426849" y="170202"/>
                      <a:pt x="437444" y="183445"/>
                    </a:cubicBezTo>
                    <a:cubicBezTo>
                      <a:pt x="445755" y="193834"/>
                      <a:pt x="457356" y="201278"/>
                      <a:pt x="465667" y="211667"/>
                    </a:cubicBezTo>
                    <a:cubicBezTo>
                      <a:pt x="476262" y="224910"/>
                      <a:pt x="479508" y="245011"/>
                      <a:pt x="493889" y="254000"/>
                    </a:cubicBezTo>
                    <a:cubicBezTo>
                      <a:pt x="519116" y="269767"/>
                      <a:pt x="578555" y="282223"/>
                      <a:pt x="578555" y="282223"/>
                    </a:cubicBezTo>
                    <a:cubicBezTo>
                      <a:pt x="617478" y="277358"/>
                      <a:pt x="690270" y="275754"/>
                      <a:pt x="733778" y="254000"/>
                    </a:cubicBezTo>
                    <a:cubicBezTo>
                      <a:pt x="748947" y="246415"/>
                      <a:pt x="762000" y="235185"/>
                      <a:pt x="776111" y="225778"/>
                    </a:cubicBezTo>
                    <a:cubicBezTo>
                      <a:pt x="827550" y="148620"/>
                      <a:pt x="774840" y="212515"/>
                      <a:pt x="860778" y="155223"/>
                    </a:cubicBezTo>
                    <a:cubicBezTo>
                      <a:pt x="938260" y="103568"/>
                      <a:pt x="833064" y="145645"/>
                      <a:pt x="931333" y="112889"/>
                    </a:cubicBezTo>
                    <a:cubicBezTo>
                      <a:pt x="978370" y="117593"/>
                      <a:pt x="1026584" y="115535"/>
                      <a:pt x="1072444" y="127000"/>
                    </a:cubicBezTo>
                    <a:cubicBezTo>
                      <a:pt x="1085351" y="130227"/>
                      <a:pt x="1089259" y="148378"/>
                      <a:pt x="1100667" y="155223"/>
                    </a:cubicBezTo>
                    <a:cubicBezTo>
                      <a:pt x="1113422" y="162876"/>
                      <a:pt x="1129696" y="162682"/>
                      <a:pt x="1143000" y="169334"/>
                    </a:cubicBezTo>
                    <a:cubicBezTo>
                      <a:pt x="1252416" y="224042"/>
                      <a:pt x="1121262" y="176199"/>
                      <a:pt x="1227667" y="211667"/>
                    </a:cubicBezTo>
                    <a:cubicBezTo>
                      <a:pt x="1241778" y="230482"/>
                      <a:pt x="1250431" y="255066"/>
                      <a:pt x="1270000" y="268112"/>
                    </a:cubicBezTo>
                    <a:cubicBezTo>
                      <a:pt x="1294753" y="284614"/>
                      <a:pt x="1354667" y="296334"/>
                      <a:pt x="1354667" y="296334"/>
                    </a:cubicBezTo>
                    <a:cubicBezTo>
                      <a:pt x="1425222" y="291630"/>
                      <a:pt x="1496697" y="294512"/>
                      <a:pt x="1566333" y="282223"/>
                    </a:cubicBezTo>
                    <a:cubicBezTo>
                      <a:pt x="1579435" y="279911"/>
                      <a:pt x="1582327" y="259241"/>
                      <a:pt x="1594555" y="254000"/>
                    </a:cubicBezTo>
                    <a:cubicBezTo>
                      <a:pt x="1616600" y="244552"/>
                      <a:pt x="1641592" y="244593"/>
                      <a:pt x="1665111" y="239889"/>
                    </a:cubicBezTo>
                    <a:cubicBezTo>
                      <a:pt x="1674518" y="225778"/>
                      <a:pt x="1681341" y="209548"/>
                      <a:pt x="1693333" y="197556"/>
                    </a:cubicBezTo>
                    <a:cubicBezTo>
                      <a:pt x="1720687" y="170202"/>
                      <a:pt x="1743570" y="166700"/>
                      <a:pt x="1778000" y="155223"/>
                    </a:cubicBezTo>
                    <a:cubicBezTo>
                      <a:pt x="1787407" y="145815"/>
                      <a:pt x="1794322" y="132950"/>
                      <a:pt x="1806222" y="127000"/>
                    </a:cubicBezTo>
                    <a:cubicBezTo>
                      <a:pt x="1832830" y="113696"/>
                      <a:pt x="1890889" y="98778"/>
                      <a:pt x="1890889" y="98778"/>
                    </a:cubicBezTo>
                    <a:cubicBezTo>
                      <a:pt x="1923815" y="103482"/>
                      <a:pt x="1957809" y="103332"/>
                      <a:pt x="1989667" y="112889"/>
                    </a:cubicBezTo>
                    <a:cubicBezTo>
                      <a:pt x="2079158" y="139737"/>
                      <a:pt x="1996131" y="133465"/>
                      <a:pt x="2046111" y="183445"/>
                    </a:cubicBezTo>
                    <a:cubicBezTo>
                      <a:pt x="2056629" y="193963"/>
                      <a:pt x="2074333" y="192852"/>
                      <a:pt x="2088444" y="197556"/>
                    </a:cubicBezTo>
                    <a:cubicBezTo>
                      <a:pt x="2114694" y="223806"/>
                      <a:pt x="2123399" y="236199"/>
                      <a:pt x="2159000" y="254000"/>
                    </a:cubicBezTo>
                    <a:cubicBezTo>
                      <a:pt x="2172304" y="260652"/>
                      <a:pt x="2187222" y="263408"/>
                      <a:pt x="2201333" y="268112"/>
                    </a:cubicBezTo>
                    <a:cubicBezTo>
                      <a:pt x="2234259" y="263408"/>
                      <a:pt x="2268253" y="263557"/>
                      <a:pt x="2300111" y="254000"/>
                    </a:cubicBezTo>
                    <a:cubicBezTo>
                      <a:pt x="2316355" y="249127"/>
                      <a:pt x="2327275" y="233362"/>
                      <a:pt x="2342444" y="225778"/>
                    </a:cubicBezTo>
                    <a:cubicBezTo>
                      <a:pt x="2355748" y="219126"/>
                      <a:pt x="2370667" y="216371"/>
                      <a:pt x="2384778" y="211667"/>
                    </a:cubicBezTo>
                    <a:cubicBezTo>
                      <a:pt x="2451864" y="166943"/>
                      <a:pt x="2411022" y="188808"/>
                      <a:pt x="2511778" y="155223"/>
                    </a:cubicBezTo>
                    <a:lnTo>
                      <a:pt x="2554111" y="141112"/>
                    </a:lnTo>
                    <a:cubicBezTo>
                      <a:pt x="2622117" y="95773"/>
                      <a:pt x="2592763" y="102020"/>
                      <a:pt x="2709333" y="127000"/>
                    </a:cubicBezTo>
                    <a:cubicBezTo>
                      <a:pt x="2759030" y="137650"/>
                      <a:pt x="2798355" y="151797"/>
                      <a:pt x="2836333" y="183445"/>
                    </a:cubicBezTo>
                    <a:cubicBezTo>
                      <a:pt x="2851664" y="196221"/>
                      <a:pt x="2863336" y="213002"/>
                      <a:pt x="2878667" y="225778"/>
                    </a:cubicBezTo>
                    <a:cubicBezTo>
                      <a:pt x="2891696" y="236635"/>
                      <a:pt x="2907757" y="243405"/>
                      <a:pt x="2921000" y="254000"/>
                    </a:cubicBezTo>
                    <a:cubicBezTo>
                      <a:pt x="3021535" y="334429"/>
                      <a:pt x="2861259" y="223581"/>
                      <a:pt x="2991555" y="310445"/>
                    </a:cubicBezTo>
                    <a:cubicBezTo>
                      <a:pt x="3019777" y="305741"/>
                      <a:pt x="3048292" y="302541"/>
                      <a:pt x="3076222" y="296334"/>
                    </a:cubicBezTo>
                    <a:cubicBezTo>
                      <a:pt x="3090742" y="293107"/>
                      <a:pt x="3108037" y="292741"/>
                      <a:pt x="3118555" y="282223"/>
                    </a:cubicBezTo>
                    <a:cubicBezTo>
                      <a:pt x="3129073" y="271705"/>
                      <a:pt x="3126015" y="253193"/>
                      <a:pt x="3132667" y="239889"/>
                    </a:cubicBezTo>
                    <a:cubicBezTo>
                      <a:pt x="3140252" y="224720"/>
                      <a:pt x="3153305" y="212725"/>
                      <a:pt x="3160889" y="197556"/>
                    </a:cubicBezTo>
                    <a:cubicBezTo>
                      <a:pt x="3167541" y="184252"/>
                      <a:pt x="3167347" y="167978"/>
                      <a:pt x="3175000" y="155223"/>
                    </a:cubicBezTo>
                    <a:cubicBezTo>
                      <a:pt x="3181845" y="143815"/>
                      <a:pt x="3194911" y="137389"/>
                      <a:pt x="3203222" y="127000"/>
                    </a:cubicBezTo>
                    <a:cubicBezTo>
                      <a:pt x="3213816" y="113757"/>
                      <a:pt x="3217062" y="93655"/>
                      <a:pt x="3231444" y="84667"/>
                    </a:cubicBezTo>
                    <a:cubicBezTo>
                      <a:pt x="3256671" y="68900"/>
                      <a:pt x="3291358" y="72947"/>
                      <a:pt x="3316111" y="56445"/>
                    </a:cubicBezTo>
                    <a:cubicBezTo>
                      <a:pt x="3330222" y="47038"/>
                      <a:pt x="3342946" y="35111"/>
                      <a:pt x="3358444" y="28223"/>
                    </a:cubicBezTo>
                    <a:cubicBezTo>
                      <a:pt x="3385629" y="16141"/>
                      <a:pt x="3443111" y="0"/>
                      <a:pt x="3443111" y="0"/>
                    </a:cubicBezTo>
                    <a:cubicBezTo>
                      <a:pt x="3523074" y="4704"/>
                      <a:pt x="3603296" y="6141"/>
                      <a:pt x="3683000" y="14112"/>
                    </a:cubicBezTo>
                    <a:cubicBezTo>
                      <a:pt x="3711927" y="17005"/>
                      <a:pt x="3746587" y="38878"/>
                      <a:pt x="3767667" y="56445"/>
                    </a:cubicBezTo>
                    <a:cubicBezTo>
                      <a:pt x="3782998" y="69220"/>
                      <a:pt x="3794669" y="86003"/>
                      <a:pt x="3810000" y="98778"/>
                    </a:cubicBezTo>
                    <a:cubicBezTo>
                      <a:pt x="3823029" y="109635"/>
                      <a:pt x="3838222" y="117593"/>
                      <a:pt x="3852333" y="127000"/>
                    </a:cubicBezTo>
                    <a:cubicBezTo>
                      <a:pt x="3857037" y="141111"/>
                      <a:pt x="3858791" y="156579"/>
                      <a:pt x="3866444" y="169334"/>
                    </a:cubicBezTo>
                    <a:cubicBezTo>
                      <a:pt x="3873289" y="180742"/>
                      <a:pt x="3882767" y="191606"/>
                      <a:pt x="3894667" y="197556"/>
                    </a:cubicBezTo>
                    <a:cubicBezTo>
                      <a:pt x="3977708" y="239076"/>
                      <a:pt x="4055089" y="232091"/>
                      <a:pt x="4148667" y="239889"/>
                    </a:cubicBezTo>
                    <a:cubicBezTo>
                      <a:pt x="4237973" y="225005"/>
                      <a:pt x="4204722" y="225778"/>
                      <a:pt x="4247444" y="225778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Nuage 19"/>
              <p:cNvSpPr/>
              <p:nvPr/>
            </p:nvSpPr>
            <p:spPr>
              <a:xfrm>
                <a:off x="4512990" y="1376993"/>
                <a:ext cx="1583012" cy="770498"/>
              </a:xfrm>
              <a:prstGeom prst="cloud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Arc 20"/>
              <p:cNvSpPr/>
              <p:nvPr/>
            </p:nvSpPr>
            <p:spPr>
              <a:xfrm>
                <a:off x="3822239" y="505307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Arc 21"/>
              <p:cNvSpPr/>
              <p:nvPr/>
            </p:nvSpPr>
            <p:spPr>
              <a:xfrm>
                <a:off x="2673244" y="619659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Arc 22"/>
              <p:cNvSpPr/>
              <p:nvPr/>
            </p:nvSpPr>
            <p:spPr>
              <a:xfrm>
                <a:off x="4295671" y="431800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Arc 23"/>
              <p:cNvSpPr/>
              <p:nvPr/>
            </p:nvSpPr>
            <p:spPr>
              <a:xfrm>
                <a:off x="2436528" y="505307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Arc 24"/>
              <p:cNvSpPr/>
              <p:nvPr/>
            </p:nvSpPr>
            <p:spPr>
              <a:xfrm>
                <a:off x="3517439" y="619659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>
                <a:off x="4769103" y="582917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Arc 26"/>
              <p:cNvSpPr/>
              <p:nvPr/>
            </p:nvSpPr>
            <p:spPr>
              <a:xfrm>
                <a:off x="5871172" y="582917"/>
                <a:ext cx="473432" cy="1163602"/>
              </a:xfrm>
              <a:prstGeom prst="arc">
                <a:avLst>
                  <a:gd name="adj1" fmla="val 16200000"/>
                  <a:gd name="adj2" fmla="val 3128354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5" name="Image 7"/>
            <p:cNvPicPr>
              <a:picLocks noChangeAspect="1"/>
            </p:cNvPicPr>
            <p:nvPr/>
          </p:nvPicPr>
          <p:blipFill rotWithShape="1">
            <a:blip r:embed="rId3"/>
            <a:srcRect r="68742"/>
            <a:stretch/>
          </p:blipFill>
          <p:spPr bwMode="auto">
            <a:xfrm>
              <a:off x="6290992" y="666863"/>
              <a:ext cx="560101" cy="343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1326008"/>
                </p:ext>
              </p:extLst>
            </p:nvPr>
          </p:nvGraphicFramePr>
          <p:xfrm>
            <a:off x="8357889" y="666863"/>
            <a:ext cx="305964" cy="355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68" name="Document" r:id="rId5" imgW="2161032" imgH="2514600" progId="Word.Document.8">
                    <p:embed/>
                  </p:oleObj>
                </mc:Choice>
                <mc:Fallback>
                  <p:oleObj name="Document" r:id="rId5" imgW="2161032" imgH="25146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57889" y="666863"/>
                          <a:ext cx="305964" cy="3555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ZoneTexte 2"/>
          <p:cNvSpPr txBox="1"/>
          <p:nvPr/>
        </p:nvSpPr>
        <p:spPr>
          <a:xfrm>
            <a:off x="256854" y="1464589"/>
            <a:ext cx="5801588" cy="31700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Roles</a:t>
            </a:r>
            <a:r>
              <a:rPr lang="fr-FR" sz="2000" b="1" dirty="0" smtClean="0"/>
              <a:t> of the Skin Cancer Center: 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Early</a:t>
            </a:r>
            <a:r>
              <a:rPr lang="fr-FR" sz="2000" dirty="0" smtClean="0"/>
              <a:t> </a:t>
            </a:r>
            <a:r>
              <a:rPr lang="fr-FR" sz="2000" dirty="0" err="1" smtClean="0"/>
              <a:t>diagnosis</a:t>
            </a:r>
            <a:r>
              <a:rPr lang="fr-FR" sz="2000" dirty="0" smtClean="0"/>
              <a:t> of skin cancer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Treatment</a:t>
            </a:r>
            <a:r>
              <a:rPr lang="fr-FR" sz="2000" dirty="0" smtClean="0"/>
              <a:t>: </a:t>
            </a:r>
            <a:r>
              <a:rPr lang="fr-FR" sz="2000" dirty="0" err="1" smtClean="0"/>
              <a:t>medical</a:t>
            </a:r>
            <a:r>
              <a:rPr lang="fr-FR" sz="2000" dirty="0" smtClean="0"/>
              <a:t> and </a:t>
            </a:r>
            <a:r>
              <a:rPr lang="fr-FR" sz="2000" dirty="0" err="1" smtClean="0"/>
              <a:t>surgical</a:t>
            </a:r>
            <a:r>
              <a:rPr lang="fr-FR" sz="2000" dirty="0" smtClean="0"/>
              <a:t> dermato-</a:t>
            </a:r>
            <a:r>
              <a:rPr lang="fr-FR" sz="2000" dirty="0" err="1" smtClean="0"/>
              <a:t>oncology</a:t>
            </a:r>
            <a:endParaRPr lang="fr-FR" sz="2000" dirty="0" smtClean="0"/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Follow</a:t>
            </a:r>
            <a:r>
              <a:rPr lang="fr-FR" sz="2000" dirty="0" smtClean="0"/>
              <a:t>-up (</a:t>
            </a:r>
            <a:r>
              <a:rPr lang="fr-FR" sz="2000" dirty="0" err="1" smtClean="0"/>
              <a:t>OTR’s</a:t>
            </a:r>
            <a:r>
              <a:rPr lang="fr-FR" sz="20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Teaching</a:t>
            </a:r>
            <a:r>
              <a:rPr lang="fr-FR" sz="2000" dirty="0" smtClean="0"/>
              <a:t> 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- Patients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dirty="0" err="1"/>
              <a:t>R</a:t>
            </a:r>
            <a:r>
              <a:rPr lang="fr-FR" sz="2000" dirty="0" err="1" smtClean="0"/>
              <a:t>esidents</a:t>
            </a:r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dirty="0" err="1" smtClean="0"/>
              <a:t>DHCP’s</a:t>
            </a:r>
            <a:endParaRPr lang="fr-FR" sz="2000" dirty="0" smtClean="0"/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Clinical</a:t>
            </a:r>
            <a:r>
              <a:rPr lang="fr-FR" sz="2000" dirty="0" smtClean="0"/>
              <a:t> trials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PhD</a:t>
            </a:r>
            <a:r>
              <a:rPr lang="fr-FR" sz="2000" dirty="0" smtClean="0"/>
              <a:t> </a:t>
            </a:r>
            <a:r>
              <a:rPr lang="fr-FR" sz="2000" dirty="0" err="1" smtClean="0"/>
              <a:t>thesis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7629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 descr="PB0906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0" y="472362"/>
            <a:ext cx="6228184" cy="467113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17759" y="1137611"/>
            <a:ext cx="181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Acropustulose</a:t>
            </a:r>
            <a:r>
              <a:rPr lang="fr-FR" dirty="0" smtClean="0"/>
              <a:t> de </a:t>
            </a:r>
          </a:p>
          <a:p>
            <a:r>
              <a:rPr lang="fr-FR" dirty="0" err="1" smtClean="0"/>
              <a:t>Hallopeau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1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64514" name="Espace réservé du contenu 3" descr="Hallopeau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990600" y="228599"/>
            <a:ext cx="11531600" cy="4768239"/>
          </a:xfrm>
        </p:spPr>
      </p:pic>
      <p:pic>
        <p:nvPicPr>
          <p:cNvPr id="4" name="Imag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6735546" y="4731295"/>
            <a:ext cx="2197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Psoriasis de l’enfant: </a:t>
            </a:r>
            <a:r>
              <a:rPr lang="fr-FR" sz="800" dirty="0" err="1" smtClean="0"/>
              <a:t>prse</a:t>
            </a:r>
            <a:r>
              <a:rPr lang="fr-FR" sz="800" dirty="0" smtClean="0"/>
              <a:t> en charge pratique, A Maza</a:t>
            </a:r>
            <a:endParaRPr lang="fr-FR" sz="8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7850" y="99812"/>
            <a:ext cx="7886700" cy="994172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 Psoriasis de l’enfant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126" y="965201"/>
            <a:ext cx="3566303" cy="37660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3357" y="1313503"/>
            <a:ext cx="4581753" cy="227754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0000"/>
                </a:solidFill>
              </a:rPr>
              <a:t>Formes habituelles: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Psoriasis en plaques </a:t>
            </a:r>
            <a:r>
              <a:rPr lang="fr-FR" i="1" dirty="0">
                <a:solidFill>
                  <a:srgbClr val="000000"/>
                </a:solidFill>
              </a:rPr>
              <a:t>(vulgaire</a:t>
            </a:r>
            <a:r>
              <a:rPr lang="fr-FR" i="1" dirty="0" smtClean="0">
                <a:solidFill>
                  <a:srgbClr val="000000"/>
                </a:solidFill>
              </a:rPr>
              <a:t>): </a:t>
            </a:r>
            <a:r>
              <a:rPr lang="fr-FR" sz="1600" dirty="0" smtClean="0">
                <a:solidFill>
                  <a:srgbClr val="000000"/>
                </a:solidFill>
              </a:rPr>
              <a:t>le + fréquent (70% des cas)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Psoriasis </a:t>
            </a:r>
            <a:r>
              <a:rPr lang="fr-FR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des langes (</a:t>
            </a:r>
            <a:r>
              <a:rPr lang="fr-FR" i="1" dirty="0" err="1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Napkin</a:t>
            </a:r>
            <a:r>
              <a:rPr lang="fr-FR" i="1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 psoriasis</a:t>
            </a:r>
            <a:r>
              <a:rPr lang="fr-FR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) et psoriasis « inversé » des plis:</a:t>
            </a:r>
            <a:r>
              <a:rPr lang="fr-FR" i="1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 </a:t>
            </a:r>
            <a:r>
              <a:rPr lang="fr-FR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chez le nourrisson</a:t>
            </a:r>
          </a:p>
          <a:p>
            <a:pPr marL="285750" indent="-285750">
              <a:buFontTx/>
              <a:buChar char="-"/>
            </a:pPr>
            <a:r>
              <a:rPr lang="fr-FR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rgbClr val="000000"/>
                </a:solidFill>
              </a:rPr>
              <a:t>Psoriasis en gouttes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3357" y="3563426"/>
            <a:ext cx="3169227" cy="14773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tx1">
                    <a:lumMod val="75000"/>
                  </a:schemeClr>
                </a:solidFill>
              </a:rPr>
              <a:t>Formes sévères (rare):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Psoriasis congénital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Psoriasis </a:t>
            </a:r>
            <a:r>
              <a:rPr lang="fr-FR" dirty="0" err="1">
                <a:solidFill>
                  <a:schemeClr val="tx1">
                    <a:lumMod val="75000"/>
                  </a:schemeClr>
                </a:solidFill>
              </a:rPr>
              <a:t>érythrodermique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1">
                    <a:lumMod val="75000"/>
                  </a:schemeClr>
                </a:solidFill>
              </a:rPr>
              <a:t>Psoriasis pustuleux généralisé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21200" y="3689224"/>
            <a:ext cx="7675350" cy="3263504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757590" cy="5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8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7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3" y="0"/>
            <a:ext cx="3857625" cy="5143500"/>
          </a:xfrm>
          <a:prstGeom prst="rect">
            <a:avLst/>
          </a:prstGeom>
        </p:spPr>
      </p:pic>
      <p:pic>
        <p:nvPicPr>
          <p:cNvPr id="3" name="Image 2" descr="IMG_75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88" y="0"/>
            <a:ext cx="3857625" cy="5143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538"/>
            <a:ext cx="757590" cy="5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75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06" y="0"/>
            <a:ext cx="3857625" cy="5143500"/>
          </a:xfrm>
          <a:prstGeom prst="rect">
            <a:avLst/>
          </a:prstGeom>
        </p:spPr>
      </p:pic>
      <p:pic>
        <p:nvPicPr>
          <p:cNvPr id="4" name="Image 3" descr="IMG_75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66" y="0"/>
            <a:ext cx="3857625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538"/>
            <a:ext cx="757590" cy="5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7" name="Image 6" descr="Psoriasis 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3" y="917730"/>
            <a:ext cx="7089804" cy="398801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12840" y="194265"/>
            <a:ext cx="411851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b="1" kern="1200" dirty="0" err="1" smtClean="0">
                <a:solidFill>
                  <a:srgbClr val="000000"/>
                </a:solidFill>
              </a:rPr>
              <a:t>Clinical</a:t>
            </a:r>
            <a:r>
              <a:rPr lang="fr-FR" sz="3600" b="1" kern="1200" dirty="0" smtClean="0">
                <a:solidFill>
                  <a:srgbClr val="000000"/>
                </a:solidFill>
              </a:rPr>
              <a:t> </a:t>
            </a:r>
            <a:r>
              <a:rPr lang="fr-FR" sz="3600" b="1" kern="1200" dirty="0" err="1" smtClean="0">
                <a:solidFill>
                  <a:srgbClr val="000000"/>
                </a:solidFill>
              </a:rPr>
              <a:t>presentation</a:t>
            </a:r>
            <a:endParaRPr lang="fr-FR" sz="3600" b="1" kern="1200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92171" y="1146429"/>
            <a:ext cx="2472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Psoriasis du cuir chevelu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8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75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757590" cy="5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734" y="210658"/>
            <a:ext cx="7886700" cy="994172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Différentes formes de psoriasis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3357" y="1313503"/>
            <a:ext cx="393744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u="sng" dirty="0" smtClean="0"/>
              <a:t>Formes habituelles: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1">
                    <a:lumMod val="75000"/>
                  </a:schemeClr>
                </a:solidFill>
              </a:rPr>
              <a:t>Psoriasis en plaques </a:t>
            </a:r>
            <a:r>
              <a:rPr lang="fr-FR" i="1" dirty="0">
                <a:solidFill>
                  <a:schemeClr val="tx1">
                    <a:lumMod val="75000"/>
                  </a:schemeClr>
                </a:solidFill>
              </a:rPr>
              <a:t>(vulgaire</a:t>
            </a:r>
            <a:r>
              <a:rPr lang="fr-FR" i="1" dirty="0" smtClean="0">
                <a:solidFill>
                  <a:schemeClr val="tx1">
                    <a:lumMod val="75000"/>
                  </a:schemeClr>
                </a:solidFill>
              </a:rPr>
              <a:t>): </a:t>
            </a: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le + fréquent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/>
              <a:t>Psoriasis des langes (</a:t>
            </a:r>
            <a:r>
              <a:rPr lang="fr-FR" i="1" dirty="0" err="1" smtClean="0"/>
              <a:t>Napkin</a:t>
            </a:r>
            <a:r>
              <a:rPr lang="fr-FR" i="1" dirty="0" smtClean="0"/>
              <a:t> psoriasis</a:t>
            </a:r>
            <a:r>
              <a:rPr lang="fr-FR" dirty="0" smtClean="0"/>
              <a:t>) </a:t>
            </a: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et psoriasis « inversé » des plis:</a:t>
            </a:r>
            <a:r>
              <a:rPr lang="fr-FR" i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chez le nourrisson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Psoriasis en gouttes</a:t>
            </a:r>
            <a:endParaRPr lang="fr-F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02963" y="3492515"/>
            <a:ext cx="3169227" cy="14773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tx1">
                    <a:lumMod val="75000"/>
                  </a:schemeClr>
                </a:solidFill>
              </a:rPr>
              <a:t>Formes sévères (rare):</a:t>
            </a:r>
          </a:p>
          <a:p>
            <a:r>
              <a:rPr lang="fr-FR" b="1" u="sng" dirty="0" smtClean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fr-FR" dirty="0">
                <a:solidFill>
                  <a:schemeClr val="tx1">
                    <a:lumMod val="75000"/>
                  </a:schemeClr>
                </a:solidFill>
              </a:rPr>
              <a:t>Psoriasis </a:t>
            </a: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congénital</a:t>
            </a:r>
            <a:endParaRPr lang="fr-FR" b="1" u="sng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Psoriasis </a:t>
            </a:r>
            <a:r>
              <a:rPr lang="fr-FR" dirty="0" err="1" smtClean="0">
                <a:solidFill>
                  <a:schemeClr val="tx1">
                    <a:lumMod val="75000"/>
                  </a:schemeClr>
                </a:solidFill>
              </a:rPr>
              <a:t>érythrodermique</a:t>
            </a:r>
            <a:endParaRPr lang="fr-FR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Psoriasis pustuleux généralisé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84" y="1349282"/>
            <a:ext cx="4163017" cy="336371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49847" y="4551416"/>
            <a:ext cx="2422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Le psoriasis de l’enfant, E. </a:t>
            </a:r>
            <a:r>
              <a:rPr lang="fr-FR" sz="800" dirty="0" err="1" smtClean="0"/>
              <a:t>mahé</a:t>
            </a:r>
            <a:endParaRPr lang="fr-FR" sz="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757590" cy="5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7" name="Image 6" descr="Psoriasis 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40" y="910560"/>
            <a:ext cx="6774532" cy="38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7" name="Image 6" descr="Psofront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40" y="1010099"/>
            <a:ext cx="5985637" cy="39152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60646" y="194265"/>
            <a:ext cx="411851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b="1" kern="1200" dirty="0" err="1" smtClean="0">
                <a:solidFill>
                  <a:srgbClr val="000000"/>
                </a:solidFill>
              </a:rPr>
              <a:t>Clinical</a:t>
            </a:r>
            <a:r>
              <a:rPr lang="fr-FR" sz="3600" b="1" kern="1200" dirty="0" smtClean="0">
                <a:solidFill>
                  <a:srgbClr val="000000"/>
                </a:solidFill>
              </a:rPr>
              <a:t> </a:t>
            </a:r>
            <a:r>
              <a:rPr lang="fr-FR" sz="3600" b="1" kern="1200" dirty="0" err="1" smtClean="0">
                <a:solidFill>
                  <a:srgbClr val="000000"/>
                </a:solidFill>
              </a:rPr>
              <a:t>presentation</a:t>
            </a:r>
            <a:endParaRPr lang="fr-FR" sz="3600" b="1" kern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6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7" name="Image 6" descr="IMG_46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76" y="517431"/>
            <a:ext cx="4102980" cy="4553315"/>
          </a:xfrm>
          <a:prstGeom prst="rect">
            <a:avLst/>
          </a:prstGeom>
        </p:spPr>
      </p:pic>
      <p:pic>
        <p:nvPicPr>
          <p:cNvPr id="8" name="Image 7" descr="IMG_46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8" y="517431"/>
            <a:ext cx="3887393" cy="45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7" name="Image 6" descr="PsoGuttata3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3" y="517431"/>
            <a:ext cx="6848321" cy="44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7" name="Image 6" descr="IMG_46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" y="78507"/>
            <a:ext cx="9144000" cy="514350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54763" y="15240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3488" y="4407117"/>
            <a:ext cx="6768800" cy="461665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fr-FR" sz="2400" kern="1200" dirty="0" smtClean="0">
                <a:solidFill>
                  <a:srgbClr val="000000"/>
                </a:solidFill>
              </a:rPr>
              <a:t>No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approval</a:t>
            </a:r>
            <a:r>
              <a:rPr lang="fr-FR" sz="2400" kern="1200" dirty="0" smtClean="0">
                <a:solidFill>
                  <a:srgbClr val="000000"/>
                </a:solidFill>
              </a:rPr>
              <a:t> for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pediatric</a:t>
            </a:r>
            <a:r>
              <a:rPr lang="fr-FR" sz="2400" kern="1200" dirty="0" smtClean="0">
                <a:solidFill>
                  <a:srgbClr val="000000"/>
                </a:solidFill>
              </a:rPr>
              <a:t> use  (off-label prescription)</a:t>
            </a:r>
            <a:endParaRPr lang="fr-FR" sz="2400" kern="1200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3488" y="3214802"/>
            <a:ext cx="8622222" cy="830997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fr-FR" sz="2400" kern="1200" dirty="0">
                <a:solidFill>
                  <a:srgbClr val="000000"/>
                </a:solidFill>
              </a:rPr>
              <a:t>The </a:t>
            </a:r>
            <a:r>
              <a:rPr lang="fr-FR" sz="2400" kern="1200" dirty="0" err="1">
                <a:solidFill>
                  <a:srgbClr val="000000"/>
                </a:solidFill>
              </a:rPr>
              <a:t>majority</a:t>
            </a:r>
            <a:r>
              <a:rPr lang="fr-FR" sz="2400" kern="1200" dirty="0">
                <a:solidFill>
                  <a:srgbClr val="000000"/>
                </a:solidFill>
              </a:rPr>
              <a:t> of </a:t>
            </a:r>
            <a:r>
              <a:rPr lang="fr-FR" sz="2400" kern="1200" dirty="0" err="1">
                <a:solidFill>
                  <a:srgbClr val="000000"/>
                </a:solidFill>
              </a:rPr>
              <a:t>children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with</a:t>
            </a:r>
            <a:r>
              <a:rPr lang="fr-FR" sz="2400" kern="1200" dirty="0">
                <a:solidFill>
                  <a:srgbClr val="000000"/>
                </a:solidFill>
              </a:rPr>
              <a:t> psoriasis </a:t>
            </a:r>
            <a:r>
              <a:rPr lang="fr-FR" sz="2400" kern="1200" dirty="0" err="1">
                <a:solidFill>
                  <a:srgbClr val="000000"/>
                </a:solidFill>
              </a:rPr>
              <a:t>can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be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managed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with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topical</a:t>
            </a:r>
            <a:endParaRPr lang="fr-FR" sz="2400" kern="1200" dirty="0" smtClean="0">
              <a:solidFill>
                <a:srgbClr val="000000"/>
              </a:solidFill>
            </a:endParaRPr>
          </a:p>
          <a:p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treatment</a:t>
            </a:r>
            <a:r>
              <a:rPr lang="fr-FR" sz="2400" kern="1200" dirty="0" smtClean="0">
                <a:solidFill>
                  <a:srgbClr val="000000"/>
                </a:solidFill>
              </a:rPr>
              <a:t>:  first</a:t>
            </a:r>
            <a:r>
              <a:rPr lang="fr-FR" sz="2400" kern="1200" dirty="0">
                <a:solidFill>
                  <a:srgbClr val="000000"/>
                </a:solidFill>
              </a:rPr>
              <a:t>-line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therapy</a:t>
            </a:r>
            <a:r>
              <a:rPr lang="fr-FR" sz="2400" kern="1200" dirty="0" smtClean="0">
                <a:solidFill>
                  <a:srgbClr val="000000"/>
                </a:solidFill>
              </a:rPr>
              <a:t> in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childhood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>
                <a:solidFill>
                  <a:srgbClr val="000000"/>
                </a:solidFill>
              </a:rPr>
              <a:t>psoriasis.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23488" y="2055315"/>
            <a:ext cx="8088873" cy="830997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fr-FR" sz="2400" kern="1200" dirty="0">
                <a:solidFill>
                  <a:srgbClr val="000000"/>
                </a:solidFill>
              </a:rPr>
              <a:t>N</a:t>
            </a:r>
            <a:r>
              <a:rPr lang="fr-FR" sz="2400" kern="1200" dirty="0" smtClean="0">
                <a:solidFill>
                  <a:srgbClr val="000000"/>
                </a:solidFill>
              </a:rPr>
              <a:t>o </a:t>
            </a:r>
            <a:r>
              <a:rPr lang="fr-FR" sz="2400" kern="1200" dirty="0">
                <a:solidFill>
                  <a:srgbClr val="000000"/>
                </a:solidFill>
              </a:rPr>
              <a:t>international </a:t>
            </a:r>
            <a:r>
              <a:rPr lang="fr-FR" sz="2400" kern="1200" dirty="0" err="1">
                <a:solidFill>
                  <a:srgbClr val="000000"/>
                </a:solidFill>
              </a:rPr>
              <a:t>standardized</a:t>
            </a:r>
            <a:r>
              <a:rPr lang="fr-FR" sz="2400" kern="1200" dirty="0">
                <a:solidFill>
                  <a:srgbClr val="000000"/>
                </a:solidFill>
              </a:rPr>
              <a:t> guidelines for </a:t>
            </a:r>
            <a:r>
              <a:rPr lang="fr-FR" sz="2400" kern="1200" dirty="0" err="1">
                <a:solidFill>
                  <a:srgbClr val="000000"/>
                </a:solidFill>
              </a:rPr>
              <a:t>medical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treatment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endParaRPr lang="fr-FR" sz="2400" kern="1200" dirty="0" smtClean="0">
              <a:solidFill>
                <a:srgbClr val="000000"/>
              </a:solidFill>
            </a:endParaRPr>
          </a:p>
          <a:p>
            <a:r>
              <a:rPr lang="fr-FR" sz="2400" kern="1200" dirty="0">
                <a:solidFill>
                  <a:srgbClr val="000000"/>
                </a:solidFill>
              </a:rPr>
              <a:t>	</a:t>
            </a:r>
            <a:r>
              <a:rPr lang="fr-FR" sz="2400" kern="1200" dirty="0" smtClean="0">
                <a:solidFill>
                  <a:srgbClr val="000000"/>
                </a:solidFill>
              </a:rPr>
              <a:t>										of </a:t>
            </a:r>
            <a:r>
              <a:rPr lang="fr-FR" sz="2400" kern="1200" dirty="0" err="1">
                <a:solidFill>
                  <a:srgbClr val="000000"/>
                </a:solidFill>
              </a:rPr>
              <a:t>pediatric</a:t>
            </a:r>
            <a:r>
              <a:rPr lang="fr-FR" sz="2400" kern="1200" dirty="0">
                <a:solidFill>
                  <a:srgbClr val="000000"/>
                </a:solidFill>
              </a:rPr>
              <a:t> psoriasis.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3488" y="1259938"/>
            <a:ext cx="7691078" cy="461665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fr-FR" sz="2400" kern="1200" dirty="0" err="1" smtClean="0">
                <a:solidFill>
                  <a:srgbClr val="000000"/>
                </a:solidFill>
              </a:rPr>
              <a:t>Compliance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is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even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worse</a:t>
            </a:r>
            <a:r>
              <a:rPr lang="fr-FR" sz="2400" kern="1200" dirty="0" smtClean="0">
                <a:solidFill>
                  <a:srgbClr val="000000"/>
                </a:solidFill>
              </a:rPr>
              <a:t> in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comparison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with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adult</a:t>
            </a:r>
            <a:r>
              <a:rPr lang="fr-FR" sz="2400" kern="1200" dirty="0" smtClean="0">
                <a:solidFill>
                  <a:srgbClr val="000000"/>
                </a:solidFill>
              </a:rPr>
              <a:t> patients</a:t>
            </a:r>
            <a:endParaRPr lang="fr-FR" sz="2400" kern="1200" dirty="0">
              <a:solidFill>
                <a:srgbClr val="0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01365" y="483120"/>
            <a:ext cx="3874228" cy="461665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Childhood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pediatric</a:t>
            </a:r>
            <a:r>
              <a:rPr lang="fr-FR" sz="2400" b="1" dirty="0" smtClean="0"/>
              <a:t> psoriasis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219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5631" y="1623686"/>
            <a:ext cx="82958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kern="1200" dirty="0">
                <a:solidFill>
                  <a:srgbClr val="000000"/>
                </a:solidFill>
              </a:rPr>
              <a:t>Patients </a:t>
            </a:r>
            <a:r>
              <a:rPr lang="fr-FR" sz="2400" kern="1200" dirty="0" err="1">
                <a:solidFill>
                  <a:srgbClr val="000000"/>
                </a:solidFill>
              </a:rPr>
              <a:t>with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pediatric</a:t>
            </a:r>
            <a:r>
              <a:rPr lang="fr-FR" sz="2400" kern="1200" dirty="0">
                <a:solidFill>
                  <a:srgbClr val="000000"/>
                </a:solidFill>
              </a:rPr>
              <a:t> psoriasis </a:t>
            </a:r>
            <a:r>
              <a:rPr lang="fr-FR" sz="2400" kern="1200" dirty="0" err="1">
                <a:solidFill>
                  <a:srgbClr val="000000"/>
                </a:solidFill>
              </a:rPr>
              <a:t>should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receive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>
                <a:solidFill>
                  <a:srgbClr val="000000"/>
                </a:solidFill>
              </a:rPr>
              <a:t>routine screening </a:t>
            </a:r>
            <a:endParaRPr lang="fr-FR" sz="2400" kern="1200" dirty="0" smtClean="0">
              <a:solidFill>
                <a:srgbClr val="000000"/>
              </a:solidFill>
            </a:endParaRPr>
          </a:p>
          <a:p>
            <a:r>
              <a:rPr lang="fr-FR" sz="2400" kern="1200" dirty="0" smtClean="0">
                <a:solidFill>
                  <a:srgbClr val="000000"/>
                </a:solidFill>
              </a:rPr>
              <a:t>and </a:t>
            </a:r>
            <a:r>
              <a:rPr lang="fr-FR" sz="2400" kern="1200" dirty="0">
                <a:solidFill>
                  <a:srgbClr val="000000"/>
                </a:solidFill>
              </a:rPr>
              <a:t>identification </a:t>
            </a:r>
            <a:r>
              <a:rPr lang="fr-FR" sz="2400" kern="1200" dirty="0" smtClean="0">
                <a:solidFill>
                  <a:srgbClr val="000000"/>
                </a:solidFill>
              </a:rPr>
              <a:t>of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risk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factors</a:t>
            </a:r>
            <a:r>
              <a:rPr lang="fr-FR" sz="2400" kern="1200" dirty="0">
                <a:solidFill>
                  <a:srgbClr val="000000"/>
                </a:solidFill>
              </a:rPr>
              <a:t> for </a:t>
            </a:r>
            <a:r>
              <a:rPr lang="fr-FR" sz="2400" kern="1200" dirty="0" err="1">
                <a:solidFill>
                  <a:srgbClr val="000000"/>
                </a:solidFill>
              </a:rPr>
              <a:t>associated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comorbidities</a:t>
            </a:r>
            <a:r>
              <a:rPr lang="fr-FR" sz="2400" kern="1200" dirty="0" smtClean="0">
                <a:solidFill>
                  <a:srgbClr val="000000"/>
                </a:solidFill>
              </a:rPr>
              <a:t>.</a:t>
            </a:r>
          </a:p>
          <a:p>
            <a:endParaRPr lang="fr-FR" sz="2400" kern="1200" dirty="0">
              <a:solidFill>
                <a:srgbClr val="000000"/>
              </a:solidFill>
            </a:endParaRPr>
          </a:p>
          <a:p>
            <a:r>
              <a:rPr lang="fr-FR" sz="2400" kern="1200" dirty="0" err="1" smtClean="0">
                <a:solidFill>
                  <a:srgbClr val="000000"/>
                </a:solidFill>
              </a:rPr>
              <a:t>These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>
                <a:solidFill>
                  <a:srgbClr val="000000"/>
                </a:solidFill>
              </a:rPr>
              <a:t>guidelines are relevant for all </a:t>
            </a:r>
            <a:r>
              <a:rPr lang="fr-FR" sz="2400" kern="1200" dirty="0" err="1">
                <a:solidFill>
                  <a:srgbClr val="000000"/>
                </a:solidFill>
              </a:rPr>
              <a:t>health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smtClean="0">
                <a:solidFill>
                  <a:srgbClr val="000000"/>
                </a:solidFill>
              </a:rPr>
              <a:t>care </a:t>
            </a:r>
            <a:r>
              <a:rPr lang="fr-FR" sz="2400" kern="1200" dirty="0">
                <a:solidFill>
                  <a:srgbClr val="000000"/>
                </a:solidFill>
              </a:rPr>
              <a:t>providers </a:t>
            </a:r>
            <a:r>
              <a:rPr lang="fr-FR" sz="2400" kern="1200" dirty="0" err="1">
                <a:solidFill>
                  <a:srgbClr val="000000"/>
                </a:solidFill>
              </a:rPr>
              <a:t>caring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endParaRPr lang="fr-FR" sz="2400" kern="1200" dirty="0" smtClean="0">
              <a:solidFill>
                <a:srgbClr val="000000"/>
              </a:solidFill>
            </a:endParaRPr>
          </a:p>
          <a:p>
            <a:r>
              <a:rPr lang="fr-FR" sz="2400" kern="1200" dirty="0" smtClean="0">
                <a:solidFill>
                  <a:srgbClr val="000000"/>
                </a:solidFill>
              </a:rPr>
              <a:t>for </a:t>
            </a:r>
            <a:r>
              <a:rPr lang="fr-FR" sz="2400" kern="1200" dirty="0">
                <a:solidFill>
                  <a:srgbClr val="000000"/>
                </a:solidFill>
              </a:rPr>
              <a:t>patients </a:t>
            </a:r>
            <a:r>
              <a:rPr lang="fr-FR" sz="2400" kern="1200" dirty="0" err="1">
                <a:solidFill>
                  <a:srgbClr val="000000"/>
                </a:solidFill>
              </a:rPr>
              <a:t>with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pediatric</a:t>
            </a:r>
            <a:r>
              <a:rPr lang="fr-FR" sz="2400" kern="1200" dirty="0">
                <a:solidFill>
                  <a:srgbClr val="000000"/>
                </a:solidFill>
              </a:rPr>
              <a:t> </a:t>
            </a:r>
            <a:r>
              <a:rPr lang="fr-FR" sz="2400" kern="1200" dirty="0" smtClean="0">
                <a:solidFill>
                  <a:srgbClr val="000000"/>
                </a:solidFill>
              </a:rPr>
              <a:t>psoriasis:</a:t>
            </a:r>
          </a:p>
          <a:p>
            <a:pPr marL="342900" indent="-342900">
              <a:buFontTx/>
              <a:buChar char="-"/>
            </a:pPr>
            <a:r>
              <a:rPr lang="fr-FR" sz="2400" kern="1200" dirty="0" err="1" smtClean="0">
                <a:solidFill>
                  <a:srgbClr val="000000"/>
                </a:solidFill>
              </a:rPr>
              <a:t>primary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>
                <a:solidFill>
                  <a:srgbClr val="000000"/>
                </a:solidFill>
              </a:rPr>
              <a:t>care </a:t>
            </a:r>
            <a:r>
              <a:rPr lang="fr-FR" sz="2400" kern="1200" dirty="0" err="1" smtClean="0">
                <a:solidFill>
                  <a:srgbClr val="000000"/>
                </a:solidFill>
              </a:rPr>
              <a:t>clinicians</a:t>
            </a:r>
            <a:endParaRPr lang="fr-FR" sz="2400" kern="1200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kern="1200" dirty="0" err="1" smtClean="0">
                <a:solidFill>
                  <a:srgbClr val="000000"/>
                </a:solidFill>
              </a:rPr>
              <a:t>dermatologists</a:t>
            </a:r>
            <a:endParaRPr lang="fr-FR" sz="2400" kern="1200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kern="1200" dirty="0" err="1" smtClean="0">
                <a:solidFill>
                  <a:srgbClr val="000000"/>
                </a:solidFill>
              </a:rPr>
              <a:t>pediatric</a:t>
            </a:r>
            <a:r>
              <a:rPr lang="fr-FR" sz="2400" kern="1200" dirty="0" smtClean="0">
                <a:solidFill>
                  <a:srgbClr val="000000"/>
                </a:solidFill>
              </a:rPr>
              <a:t> </a:t>
            </a:r>
            <a:r>
              <a:rPr lang="fr-FR" sz="2400" kern="1200" dirty="0" err="1">
                <a:solidFill>
                  <a:srgbClr val="000000"/>
                </a:solidFill>
              </a:rPr>
              <a:t>specialists</a:t>
            </a:r>
            <a:r>
              <a:rPr lang="fr-FR" sz="2400" kern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670389" y="593547"/>
            <a:ext cx="2575344" cy="584776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Comorbidities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5831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68004"/>
            <a:ext cx="7772400" cy="3086100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  <a:defRPr/>
            </a:pPr>
            <a:endParaRPr lang="fr-FR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Souvent association avec un syndrome métabolique</a:t>
            </a:r>
          </a:p>
          <a:p>
            <a:pPr eaLnBrk="1" hangingPunct="1">
              <a:defRPr/>
            </a:pP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Tabagisme</a:t>
            </a:r>
          </a:p>
          <a:p>
            <a:pPr eaLnBrk="1" hangingPunct="1">
              <a:defRPr/>
            </a:pP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Obésité</a:t>
            </a:r>
          </a:p>
          <a:p>
            <a:pPr eaLnBrk="1" hangingPunct="1">
              <a:defRPr/>
            </a:pP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Diabète</a:t>
            </a:r>
          </a:p>
          <a:p>
            <a:pPr eaLnBrk="1" hangingPunct="1">
              <a:defRPr/>
            </a:pP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Psoriasis sévère chronique: diminution de l’espérance de vie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5007" y="310754"/>
            <a:ext cx="5654178" cy="857250"/>
          </a:xfrm>
          <a:solidFill>
            <a:srgbClr val="D7E4BD"/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Comorbidités du psoriasis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4750" y="1222267"/>
            <a:ext cx="6632545" cy="2800767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0000"/>
                </a:solidFill>
              </a:rPr>
              <a:t>P</a:t>
            </a:r>
            <a:r>
              <a:rPr lang="fr-FR" sz="3200" b="1" kern="1200" dirty="0" smtClean="0">
                <a:solidFill>
                  <a:srgbClr val="000000"/>
                </a:solidFill>
              </a:rPr>
              <a:t>soriasis </a:t>
            </a:r>
            <a:r>
              <a:rPr lang="fr-FR" sz="3200" b="1" kern="1200" dirty="0">
                <a:solidFill>
                  <a:srgbClr val="000000"/>
                </a:solidFill>
              </a:rPr>
              <a:t>and </a:t>
            </a:r>
            <a:r>
              <a:rPr lang="fr-FR" sz="3200" b="1" kern="1200" dirty="0" err="1">
                <a:solidFill>
                  <a:srgbClr val="000000"/>
                </a:solidFill>
              </a:rPr>
              <a:t>metabolic</a:t>
            </a:r>
            <a:r>
              <a:rPr lang="fr-FR" sz="3200" b="1" kern="1200" dirty="0">
                <a:solidFill>
                  <a:srgbClr val="000000"/>
                </a:solidFill>
              </a:rPr>
              <a:t> </a:t>
            </a:r>
            <a:r>
              <a:rPr lang="fr-FR" sz="3200" b="1" kern="1200" dirty="0" err="1">
                <a:solidFill>
                  <a:srgbClr val="000000"/>
                </a:solidFill>
              </a:rPr>
              <a:t>comorbidities</a:t>
            </a:r>
            <a:r>
              <a:rPr lang="fr-FR" sz="3200" b="1" kern="1200" dirty="0">
                <a:solidFill>
                  <a:srgbClr val="000000"/>
                </a:solidFill>
              </a:rPr>
              <a:t> </a:t>
            </a:r>
          </a:p>
          <a:p>
            <a:r>
              <a:rPr lang="fr-FR" sz="2400" kern="1200" dirty="0" smtClean="0"/>
              <a:t>in </a:t>
            </a:r>
            <a:r>
              <a:rPr lang="fr-FR" sz="2400" kern="1200" dirty="0"/>
              <a:t>relation </a:t>
            </a:r>
            <a:r>
              <a:rPr lang="fr-FR" sz="2400" kern="1200" dirty="0" smtClean="0"/>
              <a:t>to: </a:t>
            </a:r>
          </a:p>
          <a:p>
            <a:pPr marL="342900" indent="-342900">
              <a:buFontTx/>
              <a:buChar char="-"/>
            </a:pPr>
            <a:r>
              <a:rPr lang="fr-FR" sz="2400" kern="1200" dirty="0" smtClean="0"/>
              <a:t>excessive </a:t>
            </a:r>
            <a:r>
              <a:rPr lang="fr-FR" sz="2400" kern="1200" dirty="0" err="1"/>
              <a:t>weight</a:t>
            </a:r>
            <a:r>
              <a:rPr lang="fr-FR" sz="2400" kern="1200" dirty="0"/>
              <a:t> </a:t>
            </a:r>
            <a:r>
              <a:rPr lang="fr-FR" sz="2400" kern="1200" dirty="0" smtClean="0"/>
              <a:t>and </a:t>
            </a:r>
            <a:r>
              <a:rPr lang="fr-FR" sz="2400" kern="1200" dirty="0" err="1" smtClean="0"/>
              <a:t>obesity</a:t>
            </a:r>
            <a:endParaRPr lang="fr-FR" sz="2400" kern="1200" dirty="0"/>
          </a:p>
          <a:p>
            <a:pPr marL="342900" indent="-342900">
              <a:buFontTx/>
              <a:buChar char="-"/>
            </a:pPr>
            <a:r>
              <a:rPr lang="fr-FR" sz="2400" kern="1200" dirty="0" smtClean="0"/>
              <a:t>Hypertension</a:t>
            </a:r>
          </a:p>
          <a:p>
            <a:pPr marL="342900" indent="-342900">
              <a:buFontTx/>
              <a:buChar char="-"/>
            </a:pPr>
            <a:r>
              <a:rPr lang="fr-FR" sz="2400" kern="1200" dirty="0" err="1" smtClean="0"/>
              <a:t>Dyslipidemia</a:t>
            </a:r>
            <a:r>
              <a:rPr lang="fr-FR" sz="2400" kern="1200" dirty="0" smtClean="0"/>
              <a:t>, </a:t>
            </a:r>
            <a:r>
              <a:rPr lang="fr-FR" sz="2400" kern="1200" dirty="0" err="1" smtClean="0"/>
              <a:t>hyperlipidemia</a:t>
            </a:r>
            <a:endParaRPr lang="fr-FR" sz="2400" kern="1200" dirty="0" smtClean="0"/>
          </a:p>
          <a:p>
            <a:pPr marL="342900" indent="-342900">
              <a:buFontTx/>
              <a:buChar char="-"/>
            </a:pPr>
            <a:r>
              <a:rPr lang="fr-FR" sz="2400" kern="1200" dirty="0" err="1" smtClean="0"/>
              <a:t>Diabetes</a:t>
            </a:r>
            <a:r>
              <a:rPr lang="fr-FR" sz="2400" kern="1200" dirty="0" smtClean="0"/>
              <a:t> </a:t>
            </a:r>
            <a:r>
              <a:rPr lang="fr-FR" sz="2400" kern="1200" dirty="0" err="1" smtClean="0"/>
              <a:t>mellitus</a:t>
            </a:r>
            <a:endParaRPr lang="fr-FR" sz="2400" kern="1200" dirty="0" smtClean="0"/>
          </a:p>
          <a:p>
            <a:pPr marL="342900" indent="-342900">
              <a:buFontTx/>
              <a:buChar char="-"/>
            </a:pPr>
            <a:r>
              <a:rPr lang="fr-FR" sz="2400" kern="1200" dirty="0" err="1" smtClean="0"/>
              <a:t>Rheumatoid</a:t>
            </a:r>
            <a:r>
              <a:rPr lang="fr-FR" sz="2400" kern="1200" dirty="0" smtClean="0"/>
              <a:t> </a:t>
            </a:r>
            <a:r>
              <a:rPr lang="fr-FR" sz="2400" kern="1200" dirty="0" err="1" smtClean="0"/>
              <a:t>arthritis</a:t>
            </a:r>
            <a:endParaRPr lang="fr-FR" sz="2400" kern="1200" dirty="0"/>
          </a:p>
        </p:txBody>
      </p:sp>
    </p:spTree>
    <p:extLst>
      <p:ext uri="{BB962C8B-B14F-4D97-AF65-F5344CB8AC3E}">
        <p14:creationId xmlns:p14="http://schemas.microsoft.com/office/powerpoint/2010/main" val="24188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00" y="401613"/>
            <a:ext cx="4419788" cy="43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95688" y="412467"/>
            <a:ext cx="4169731" cy="584776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Treatments</a:t>
            </a:r>
            <a:r>
              <a:rPr lang="fr-FR" sz="3200" b="1" dirty="0" smtClean="0"/>
              <a:t> of psoriasis</a:t>
            </a:r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60521" y="1259079"/>
            <a:ext cx="240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Topical</a:t>
            </a:r>
            <a:r>
              <a:rPr lang="fr-FR" sz="2800" b="1" dirty="0" smtClean="0"/>
              <a:t>  agents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93086" y="2574121"/>
            <a:ext cx="2573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Systemic</a:t>
            </a:r>
            <a:r>
              <a:rPr lang="fr-FR" sz="2800" b="1" dirty="0" smtClean="0"/>
              <a:t> agents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93086" y="1866910"/>
            <a:ext cx="248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Phototherapies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23346" y="3419050"/>
            <a:ext cx="1490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Homeopathy</a:t>
            </a:r>
            <a:endParaRPr lang="fr-FR" dirty="0" smtClean="0"/>
          </a:p>
          <a:p>
            <a:r>
              <a:rPr lang="fr-FR" dirty="0" err="1" smtClean="0"/>
              <a:t>Accupuncture</a:t>
            </a:r>
            <a:endParaRPr lang="fr-FR" dirty="0" smtClean="0"/>
          </a:p>
          <a:p>
            <a:r>
              <a:rPr lang="fr-FR" dirty="0" err="1" smtClean="0"/>
              <a:t>God</a:t>
            </a:r>
            <a:endParaRPr lang="fr-FR" dirty="0" smtClean="0"/>
          </a:p>
          <a:p>
            <a:r>
              <a:rPr lang="fr-FR" dirty="0" err="1" smtClean="0"/>
              <a:t>Others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442380" y="3798799"/>
            <a:ext cx="141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 EBM data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57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6" y="62506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1" y="1"/>
            <a:ext cx="1257277" cy="4016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7815" y="517431"/>
            <a:ext cx="8401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BETA- PSO (</a:t>
            </a:r>
            <a:r>
              <a:rPr lang="fr-FR" sz="2400" b="1" u="sng" dirty="0" err="1"/>
              <a:t>B</a:t>
            </a:r>
            <a:r>
              <a:rPr lang="fr-FR" sz="2400" u="sng" dirty="0" err="1"/>
              <a:t>elgian</a:t>
            </a:r>
            <a:r>
              <a:rPr lang="fr-FR" sz="2400" u="sng" dirty="0"/>
              <a:t> </a:t>
            </a:r>
            <a:r>
              <a:rPr lang="fr-FR" sz="2400" b="1" u="sng" dirty="0"/>
              <a:t>E</a:t>
            </a:r>
            <a:r>
              <a:rPr lang="fr-FR" sz="2400" u="sng" dirty="0"/>
              <a:t>vidence-</a:t>
            </a:r>
            <a:r>
              <a:rPr lang="fr-FR" sz="2400" u="sng" dirty="0" err="1" smtClean="0"/>
              <a:t>based</a:t>
            </a:r>
            <a:r>
              <a:rPr lang="fr-FR" sz="2400" u="sng" dirty="0" smtClean="0"/>
              <a:t> </a:t>
            </a:r>
            <a:r>
              <a:rPr lang="fr-FR" sz="2400" b="1" u="sng" dirty="0" err="1" smtClean="0"/>
              <a:t>T</a:t>
            </a:r>
            <a:r>
              <a:rPr lang="fr-FR" sz="2400" u="sng" dirty="0" err="1" smtClean="0"/>
              <a:t>reatment</a:t>
            </a:r>
            <a:r>
              <a:rPr lang="fr-FR" sz="2400" u="sng" dirty="0"/>
              <a:t> </a:t>
            </a:r>
            <a:r>
              <a:rPr lang="fr-FR" sz="2400" b="1" u="sng" dirty="0" err="1"/>
              <a:t>A</a:t>
            </a:r>
            <a:r>
              <a:rPr lang="fr-FR" sz="2400" u="sng" dirty="0" err="1"/>
              <a:t>dvice</a:t>
            </a:r>
            <a:r>
              <a:rPr lang="fr-FR" sz="2400" u="sng" dirty="0"/>
              <a:t> in </a:t>
            </a:r>
            <a:r>
              <a:rPr lang="fr-FR" sz="2400" b="1" u="sng" dirty="0"/>
              <a:t>Pso</a:t>
            </a:r>
            <a:r>
              <a:rPr lang="fr-FR" sz="2400" u="sng" dirty="0"/>
              <a:t>riasis) 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143028" y="1101053"/>
            <a:ext cx="8928346" cy="23391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Levels</a:t>
            </a:r>
            <a:r>
              <a:rPr lang="fr-FR" b="1" dirty="0" smtClean="0"/>
              <a:t> of Evidence: </a:t>
            </a:r>
          </a:p>
          <a:p>
            <a:r>
              <a:rPr lang="fr-FR" sz="1600" dirty="0"/>
              <a:t>IA	Evidence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meta-analysis</a:t>
            </a:r>
            <a:r>
              <a:rPr lang="fr-FR" sz="1600" dirty="0"/>
              <a:t> of </a:t>
            </a:r>
            <a:r>
              <a:rPr lang="fr-FR" sz="1600" dirty="0" err="1"/>
              <a:t>randomized</a:t>
            </a:r>
            <a:r>
              <a:rPr lang="fr-FR" sz="1600" dirty="0"/>
              <a:t> </a:t>
            </a:r>
            <a:r>
              <a:rPr lang="fr-FR" sz="1600" dirty="0" err="1"/>
              <a:t>controlled</a:t>
            </a:r>
            <a:r>
              <a:rPr lang="fr-FR" sz="1600" dirty="0"/>
              <a:t> trials	</a:t>
            </a:r>
          </a:p>
          <a:p>
            <a:r>
              <a:rPr lang="fr-FR" sz="1600" dirty="0"/>
              <a:t>IB	Evidence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at</a:t>
            </a:r>
            <a:r>
              <a:rPr lang="fr-FR" sz="1600" dirty="0"/>
              <a:t> least one </a:t>
            </a:r>
            <a:r>
              <a:rPr lang="fr-FR" sz="1600" dirty="0" err="1"/>
              <a:t>randomized</a:t>
            </a:r>
            <a:r>
              <a:rPr lang="fr-FR" sz="1600" dirty="0"/>
              <a:t> </a:t>
            </a:r>
            <a:r>
              <a:rPr lang="fr-FR" sz="1600" dirty="0" err="1"/>
              <a:t>controlled</a:t>
            </a:r>
            <a:r>
              <a:rPr lang="fr-FR" sz="1600" dirty="0"/>
              <a:t> trial	</a:t>
            </a:r>
          </a:p>
          <a:p>
            <a:r>
              <a:rPr lang="fr-FR" sz="1600" dirty="0"/>
              <a:t>IIA	Evidence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at</a:t>
            </a:r>
            <a:r>
              <a:rPr lang="fr-FR" sz="1600" dirty="0"/>
              <a:t> least one </a:t>
            </a:r>
            <a:r>
              <a:rPr lang="fr-FR" sz="1600" dirty="0" err="1"/>
              <a:t>controlled</a:t>
            </a:r>
            <a:r>
              <a:rPr lang="fr-FR" sz="1600" dirty="0"/>
              <a:t> </a:t>
            </a:r>
            <a:r>
              <a:rPr lang="fr-FR" sz="1600" dirty="0" err="1"/>
              <a:t>study</a:t>
            </a:r>
            <a:r>
              <a:rPr lang="fr-FR" sz="1600" dirty="0"/>
              <a:t> </a:t>
            </a:r>
            <a:r>
              <a:rPr lang="fr-FR" sz="1600" dirty="0" err="1"/>
              <a:t>without</a:t>
            </a:r>
            <a:r>
              <a:rPr lang="fr-FR" sz="1600" dirty="0"/>
              <a:t> </a:t>
            </a:r>
            <a:r>
              <a:rPr lang="fr-FR" sz="1600" dirty="0" err="1"/>
              <a:t>randomization</a:t>
            </a:r>
            <a:r>
              <a:rPr lang="fr-FR" sz="1600" dirty="0"/>
              <a:t>	</a:t>
            </a:r>
          </a:p>
          <a:p>
            <a:r>
              <a:rPr lang="fr-FR" sz="1600" dirty="0"/>
              <a:t>IIB	Evidence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at</a:t>
            </a:r>
            <a:r>
              <a:rPr lang="fr-FR" sz="1600" dirty="0"/>
              <a:t> least one </a:t>
            </a:r>
            <a:r>
              <a:rPr lang="fr-FR" sz="1600" dirty="0" err="1"/>
              <a:t>other</a:t>
            </a:r>
            <a:r>
              <a:rPr lang="fr-FR" sz="1600" dirty="0"/>
              <a:t> type of quasi-</a:t>
            </a:r>
            <a:r>
              <a:rPr lang="fr-FR" sz="1600" dirty="0" err="1"/>
              <a:t>experimental</a:t>
            </a:r>
            <a:r>
              <a:rPr lang="fr-FR" sz="1600" dirty="0"/>
              <a:t> </a:t>
            </a:r>
            <a:r>
              <a:rPr lang="fr-FR" sz="1600" dirty="0" err="1"/>
              <a:t>study</a:t>
            </a:r>
            <a:r>
              <a:rPr lang="fr-FR" sz="1600" dirty="0"/>
              <a:t>	</a:t>
            </a:r>
          </a:p>
          <a:p>
            <a:r>
              <a:rPr lang="fr-FR" sz="1600" dirty="0"/>
              <a:t>III	Evidence </a:t>
            </a:r>
            <a:r>
              <a:rPr lang="fr-FR" sz="1600" dirty="0" err="1"/>
              <a:t>from</a:t>
            </a:r>
            <a:r>
              <a:rPr lang="fr-FR" sz="1600" dirty="0"/>
              <a:t> non-</a:t>
            </a:r>
            <a:r>
              <a:rPr lang="fr-FR" sz="1600" dirty="0" err="1"/>
              <a:t>experimental</a:t>
            </a:r>
            <a:r>
              <a:rPr lang="fr-FR" sz="1600" dirty="0"/>
              <a:t> descriptive </a:t>
            </a:r>
            <a:r>
              <a:rPr lang="fr-FR" sz="1600" dirty="0" err="1"/>
              <a:t>studies</a:t>
            </a:r>
            <a:r>
              <a:rPr lang="fr-FR" sz="1600" dirty="0"/>
              <a:t>, </a:t>
            </a:r>
            <a:r>
              <a:rPr lang="fr-FR" sz="1600" dirty="0" err="1"/>
              <a:t>such</a:t>
            </a:r>
            <a:r>
              <a:rPr lang="fr-FR" sz="1600" dirty="0"/>
              <a:t> as comparative </a:t>
            </a:r>
            <a:r>
              <a:rPr lang="fr-FR" sz="1600" dirty="0" err="1"/>
              <a:t>studies</a:t>
            </a:r>
            <a:r>
              <a:rPr lang="fr-FR" sz="1600" dirty="0"/>
              <a:t>, </a:t>
            </a:r>
            <a:r>
              <a:rPr lang="fr-FR" sz="1600" dirty="0" err="1"/>
              <a:t>correlation</a:t>
            </a:r>
            <a:r>
              <a:rPr lang="fr-FR" sz="1600" dirty="0"/>
              <a:t> </a:t>
            </a:r>
            <a:endParaRPr lang="fr-FR" sz="1600" dirty="0" smtClean="0"/>
          </a:p>
          <a:p>
            <a:r>
              <a:rPr lang="fr-FR" sz="1600" dirty="0"/>
              <a:t> </a:t>
            </a:r>
            <a:r>
              <a:rPr lang="fr-FR" sz="1600" dirty="0" smtClean="0"/>
              <a:t>          </a:t>
            </a:r>
            <a:r>
              <a:rPr lang="fr-FR" sz="1600" dirty="0" err="1" smtClean="0"/>
              <a:t>studies</a:t>
            </a:r>
            <a:r>
              <a:rPr lang="fr-FR" sz="1600" dirty="0"/>
              <a:t>, and case-control </a:t>
            </a:r>
            <a:r>
              <a:rPr lang="fr-FR" sz="1600" dirty="0" err="1"/>
              <a:t>studies</a:t>
            </a:r>
            <a:r>
              <a:rPr lang="fr-FR" sz="1600" dirty="0"/>
              <a:t>	</a:t>
            </a:r>
          </a:p>
          <a:p>
            <a:r>
              <a:rPr lang="fr-FR" sz="1600" dirty="0"/>
              <a:t>IV	Evidence </a:t>
            </a:r>
            <a:r>
              <a:rPr lang="fr-FR" sz="1600" dirty="0" err="1"/>
              <a:t>from</a:t>
            </a:r>
            <a:r>
              <a:rPr lang="fr-FR" sz="1600" dirty="0"/>
              <a:t> expert </a:t>
            </a:r>
            <a:r>
              <a:rPr lang="fr-FR" sz="1600" dirty="0" err="1"/>
              <a:t>committee</a:t>
            </a:r>
            <a:r>
              <a:rPr lang="fr-FR" sz="1600" dirty="0"/>
              <a:t> reports or opinions or </a:t>
            </a:r>
            <a:r>
              <a:rPr lang="fr-FR" sz="1600" dirty="0" err="1"/>
              <a:t>clinical</a:t>
            </a:r>
            <a:r>
              <a:rPr lang="fr-FR" sz="1600" dirty="0"/>
              <a:t> </a:t>
            </a:r>
            <a:r>
              <a:rPr lang="fr-FR" sz="1600" dirty="0" err="1"/>
              <a:t>experience</a:t>
            </a:r>
            <a:r>
              <a:rPr lang="fr-FR" sz="1600" dirty="0"/>
              <a:t> of </a:t>
            </a:r>
            <a:r>
              <a:rPr lang="fr-FR" sz="1600" dirty="0" err="1"/>
              <a:t>respected</a:t>
            </a:r>
            <a:r>
              <a:rPr lang="fr-FR" sz="1600" dirty="0"/>
              <a:t> </a:t>
            </a:r>
            <a:r>
              <a:rPr lang="fr-FR" sz="1600" dirty="0" err="1"/>
              <a:t>authorities</a:t>
            </a:r>
            <a:r>
              <a:rPr lang="fr-FR" sz="1600" dirty="0"/>
              <a:t>, </a:t>
            </a:r>
            <a:endParaRPr lang="fr-FR" sz="1600" dirty="0" smtClean="0"/>
          </a:p>
          <a:p>
            <a:r>
              <a:rPr lang="fr-FR" sz="1600" dirty="0" smtClean="0"/>
              <a:t>or </a:t>
            </a:r>
            <a:r>
              <a:rPr lang="fr-FR" sz="1600" dirty="0" err="1" smtClean="0"/>
              <a:t>both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6624" y="3710522"/>
            <a:ext cx="8992867" cy="1354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Grades of </a:t>
            </a:r>
            <a:r>
              <a:rPr lang="fr-FR" b="1" dirty="0" err="1" smtClean="0"/>
              <a:t>Recommendations</a:t>
            </a:r>
            <a:r>
              <a:rPr lang="fr-FR" b="1" dirty="0" smtClean="0"/>
              <a:t>:</a:t>
            </a:r>
          </a:p>
          <a:p>
            <a:r>
              <a:rPr lang="fr-FR" sz="1600" dirty="0"/>
              <a:t>A	</a:t>
            </a:r>
            <a:r>
              <a:rPr lang="fr-FR" sz="1600" dirty="0" err="1"/>
              <a:t>Directly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</a:t>
            </a:r>
            <a:r>
              <a:rPr lang="fr-FR" sz="1600" dirty="0" err="1"/>
              <a:t>Level</a:t>
            </a:r>
            <a:r>
              <a:rPr lang="fr-FR" sz="1600" dirty="0"/>
              <a:t> I </a:t>
            </a:r>
            <a:r>
              <a:rPr lang="fr-FR" sz="1600" dirty="0" err="1"/>
              <a:t>evidence</a:t>
            </a:r>
            <a:r>
              <a:rPr lang="fr-FR" sz="1600" dirty="0"/>
              <a:t>	</a:t>
            </a:r>
          </a:p>
          <a:p>
            <a:r>
              <a:rPr lang="fr-FR" sz="1600" dirty="0"/>
              <a:t>B	</a:t>
            </a:r>
            <a:r>
              <a:rPr lang="fr-FR" sz="1600" dirty="0" err="1"/>
              <a:t>Directly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</a:t>
            </a:r>
            <a:r>
              <a:rPr lang="fr-FR" sz="1600" dirty="0" err="1"/>
              <a:t>Level</a:t>
            </a:r>
            <a:r>
              <a:rPr lang="fr-FR" sz="1600" dirty="0"/>
              <a:t> II </a:t>
            </a:r>
            <a:r>
              <a:rPr lang="fr-FR" sz="1600" dirty="0" err="1"/>
              <a:t>evidence</a:t>
            </a:r>
            <a:r>
              <a:rPr lang="fr-FR" sz="1600" dirty="0"/>
              <a:t> or </a:t>
            </a:r>
            <a:r>
              <a:rPr lang="fr-FR" sz="1600" dirty="0" err="1"/>
              <a:t>extrapolated</a:t>
            </a:r>
            <a:r>
              <a:rPr lang="fr-FR" sz="1600" dirty="0"/>
              <a:t> </a:t>
            </a:r>
            <a:r>
              <a:rPr lang="fr-FR" sz="1600" dirty="0" err="1"/>
              <a:t>recommendations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Level</a:t>
            </a:r>
            <a:r>
              <a:rPr lang="fr-FR" sz="1600" dirty="0"/>
              <a:t> I </a:t>
            </a:r>
            <a:r>
              <a:rPr lang="fr-FR" sz="1600" dirty="0" err="1"/>
              <a:t>evidence</a:t>
            </a:r>
            <a:r>
              <a:rPr lang="fr-FR" sz="1600" dirty="0"/>
              <a:t>	</a:t>
            </a:r>
          </a:p>
          <a:p>
            <a:r>
              <a:rPr lang="fr-FR" sz="1600" dirty="0"/>
              <a:t>C	</a:t>
            </a:r>
            <a:r>
              <a:rPr lang="fr-FR" sz="1600" dirty="0" err="1"/>
              <a:t>Directly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</a:t>
            </a:r>
            <a:r>
              <a:rPr lang="fr-FR" sz="1600" dirty="0" err="1"/>
              <a:t>Level</a:t>
            </a:r>
            <a:r>
              <a:rPr lang="fr-FR" sz="1600" dirty="0"/>
              <a:t> III </a:t>
            </a:r>
            <a:r>
              <a:rPr lang="fr-FR" sz="1600" dirty="0" err="1"/>
              <a:t>evidence</a:t>
            </a:r>
            <a:r>
              <a:rPr lang="fr-FR" sz="1600" dirty="0"/>
              <a:t> or </a:t>
            </a:r>
            <a:r>
              <a:rPr lang="fr-FR" sz="1600" dirty="0" err="1"/>
              <a:t>extrapolated</a:t>
            </a:r>
            <a:r>
              <a:rPr lang="fr-FR" sz="1600" dirty="0"/>
              <a:t> </a:t>
            </a:r>
            <a:r>
              <a:rPr lang="fr-FR" sz="1600" dirty="0" err="1"/>
              <a:t>recommendations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Level</a:t>
            </a:r>
            <a:r>
              <a:rPr lang="fr-FR" sz="1600" dirty="0"/>
              <a:t> I or II </a:t>
            </a:r>
            <a:r>
              <a:rPr lang="fr-FR" sz="1600" dirty="0" err="1"/>
              <a:t>evidence</a:t>
            </a:r>
            <a:r>
              <a:rPr lang="fr-FR" sz="1600" dirty="0"/>
              <a:t>	</a:t>
            </a:r>
          </a:p>
          <a:p>
            <a:r>
              <a:rPr lang="fr-FR" sz="1600" dirty="0"/>
              <a:t>D	</a:t>
            </a:r>
            <a:r>
              <a:rPr lang="fr-FR" sz="1600" dirty="0" err="1"/>
              <a:t>Directly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</a:t>
            </a:r>
            <a:r>
              <a:rPr lang="fr-FR" sz="1600" dirty="0" err="1"/>
              <a:t>Level</a:t>
            </a:r>
            <a:r>
              <a:rPr lang="fr-FR" sz="1600" dirty="0"/>
              <a:t> IV </a:t>
            </a:r>
            <a:r>
              <a:rPr lang="fr-FR" sz="1600" dirty="0" err="1"/>
              <a:t>evidence</a:t>
            </a:r>
            <a:r>
              <a:rPr lang="fr-FR" sz="1600" dirty="0"/>
              <a:t> or </a:t>
            </a:r>
            <a:r>
              <a:rPr lang="fr-FR" sz="1600" dirty="0" err="1"/>
              <a:t>extrapolated</a:t>
            </a:r>
            <a:r>
              <a:rPr lang="fr-FR" sz="1600" dirty="0"/>
              <a:t> </a:t>
            </a:r>
            <a:r>
              <a:rPr lang="fr-FR" sz="1600" dirty="0" err="1"/>
              <a:t>recommendations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Level</a:t>
            </a:r>
            <a:r>
              <a:rPr lang="fr-FR" sz="1600" dirty="0"/>
              <a:t> I, II, or III </a:t>
            </a:r>
            <a:r>
              <a:rPr lang="fr-FR" sz="1600" dirty="0" err="1" smtClean="0"/>
              <a:t>evidence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84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28184" y="766907"/>
            <a:ext cx="2544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 Psoriasis  </a:t>
            </a:r>
            <a:endParaRPr lang="fr-FR" sz="4800" dirty="0"/>
          </a:p>
        </p:txBody>
      </p:sp>
      <p:pic>
        <p:nvPicPr>
          <p:cNvPr id="2" name="Image 1" descr="Schommers Robert pso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5" y="401613"/>
            <a:ext cx="6179603" cy="46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95688" y="412467"/>
            <a:ext cx="3671598" cy="523220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Treatments</a:t>
            </a:r>
            <a:r>
              <a:rPr lang="fr-FR" sz="2800" b="1" dirty="0" smtClean="0"/>
              <a:t> of psoriasis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60521" y="1259079"/>
            <a:ext cx="63530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Topical</a:t>
            </a:r>
            <a:r>
              <a:rPr lang="fr-FR" sz="2800" b="1" dirty="0" smtClean="0"/>
              <a:t>  agents: </a:t>
            </a:r>
          </a:p>
          <a:p>
            <a:pPr marL="457200" indent="-457200">
              <a:buFontTx/>
              <a:buChar char="-"/>
            </a:pPr>
            <a:r>
              <a:rPr lang="fr-FR" sz="2800" b="1" dirty="0" err="1"/>
              <a:t>P</a:t>
            </a:r>
            <a:r>
              <a:rPr lang="fr-FR" sz="2800" b="1" dirty="0" err="1" smtClean="0"/>
              <a:t>otent</a:t>
            </a:r>
            <a:r>
              <a:rPr lang="fr-FR" sz="2800" b="1" dirty="0" smtClean="0"/>
              <a:t> to </a:t>
            </a:r>
            <a:r>
              <a:rPr lang="fr-FR" sz="2800" b="1" dirty="0" err="1" smtClean="0"/>
              <a:t>very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potent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steroids</a:t>
            </a:r>
            <a:r>
              <a:rPr lang="fr-FR" sz="2800" b="1" dirty="0" smtClean="0"/>
              <a:t> +/- </a:t>
            </a:r>
            <a:r>
              <a:rPr lang="fr-FR" sz="2800" b="1" dirty="0" err="1" smtClean="0"/>
              <a:t>vitD</a:t>
            </a:r>
            <a:endParaRPr lang="fr-FR" sz="2800" b="1" dirty="0" smtClean="0"/>
          </a:p>
          <a:p>
            <a:pPr marL="457200" indent="-457200">
              <a:buFontTx/>
              <a:buChar char="-"/>
            </a:pPr>
            <a:r>
              <a:rPr lang="fr-FR" sz="2800" b="1" dirty="0" err="1" smtClean="0"/>
              <a:t>Keratolytics</a:t>
            </a:r>
            <a:r>
              <a:rPr lang="fr-FR" sz="2800" b="1" dirty="0" smtClean="0"/>
              <a:t> </a:t>
            </a:r>
          </a:p>
          <a:p>
            <a:pPr marL="457200" indent="-457200">
              <a:buFontTx/>
              <a:buChar char="-"/>
            </a:pPr>
            <a:r>
              <a:rPr lang="fr-FR" sz="2800" b="1" dirty="0" err="1" smtClean="0"/>
              <a:t>Calcineurin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inhibitors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93086" y="4441031"/>
            <a:ext cx="2573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Systemic</a:t>
            </a:r>
            <a:r>
              <a:rPr lang="fr-FR" sz="2800" b="1" dirty="0" smtClean="0"/>
              <a:t> agents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52324" y="3755528"/>
            <a:ext cx="248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Phototherapies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5142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54575" y="285750"/>
            <a:ext cx="4038600" cy="742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>
                <a:latin typeface="Times New Roman" charset="0"/>
                <a:ea typeface="ヒラギノ角ゴ Pro W3" charset="0"/>
                <a:cs typeface="ヒラギノ角ゴ Pro W3" charset="0"/>
              </a:rPr>
              <a:t>Photothérapie </a:t>
            </a:r>
          </a:p>
        </p:txBody>
      </p:sp>
      <p:pic>
        <p:nvPicPr>
          <p:cNvPr id="104450" name="Picture 4" descr="miniPU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00350"/>
            <a:ext cx="3581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5" descr="PU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050"/>
            <a:ext cx="40846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059363" y="1183481"/>
            <a:ext cx="8386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 smtClean="0"/>
              <a:t>PUVA</a:t>
            </a:r>
          </a:p>
          <a:p>
            <a:r>
              <a:rPr lang="fr-FR" dirty="0" smtClean="0"/>
              <a:t>UVB</a:t>
            </a:r>
          </a:p>
          <a:p>
            <a:r>
              <a:rPr lang="fr-FR" dirty="0" err="1" smtClean="0"/>
              <a:t>nbUVB</a:t>
            </a:r>
            <a:endParaRPr lang="fr-FR" dirty="0"/>
          </a:p>
        </p:txBody>
      </p:sp>
      <p:sp>
        <p:nvSpPr>
          <p:cNvPr id="104454" name="Rectangle 8"/>
          <p:cNvSpPr>
            <a:spLocks noChangeArrowheads="1"/>
          </p:cNvSpPr>
          <p:nvPr/>
        </p:nvSpPr>
        <p:spPr bwMode="auto">
          <a:xfrm>
            <a:off x="5845176" y="2264569"/>
            <a:ext cx="1141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MiniPUVA</a:t>
            </a: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54575" y="285750"/>
            <a:ext cx="4038600" cy="742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>
                <a:latin typeface="Times New Roman" charset="0"/>
                <a:ea typeface="ヒラギノ角ゴ Pro W3" charset="0"/>
                <a:cs typeface="ヒラギノ角ゴ Pro W3" charset="0"/>
              </a:rPr>
              <a:t>Photothérapie </a:t>
            </a:r>
          </a:p>
        </p:txBody>
      </p:sp>
      <p:pic>
        <p:nvPicPr>
          <p:cNvPr id="104451" name="Picture 5" descr="PU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8" y="972701"/>
            <a:ext cx="1701922" cy="19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840294" y="3264692"/>
            <a:ext cx="8386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 smtClean="0"/>
              <a:t>PUVA</a:t>
            </a:r>
          </a:p>
          <a:p>
            <a:r>
              <a:rPr lang="fr-FR" dirty="0" smtClean="0"/>
              <a:t>UVB</a:t>
            </a:r>
          </a:p>
          <a:p>
            <a:r>
              <a:rPr lang="fr-FR" dirty="0" err="1" smtClean="0"/>
              <a:t>nbUVB</a:t>
            </a:r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42980" y="1552089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Indications: 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P</a:t>
            </a:r>
            <a:r>
              <a:rPr lang="fr-FR" dirty="0" smtClean="0"/>
              <a:t>soriasis </a:t>
            </a:r>
            <a:r>
              <a:rPr lang="fr-FR" dirty="0" err="1" smtClean="0"/>
              <a:t>guttata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Psoriasis vulgaire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760619" y="3130634"/>
            <a:ext cx="528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Effets indésirables: NMSC et MM: incidence augmente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39998" y="3853767"/>
            <a:ext cx="311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Stop après 3000 J en cumulatif.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53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6" y="62506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1" y="1"/>
            <a:ext cx="1257277" cy="401612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24054"/>
              </p:ext>
            </p:extLst>
          </p:nvPr>
        </p:nvGraphicFramePr>
        <p:xfrm>
          <a:off x="315254" y="598111"/>
          <a:ext cx="7471972" cy="4450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3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92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Systemic</a:t>
                      </a:r>
                      <a:r>
                        <a:rPr lang="fr-FR" baseline="0" dirty="0" smtClean="0"/>
                        <a:t> agents for psoriasis</a:t>
                      </a:r>
                      <a:endParaRPr lang="fr-F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242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Cyclosporine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03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Methotrexate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289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Acitretin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176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Fumaric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acid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478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Apremilast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928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Anti TNF  </a:t>
                      </a:r>
                    </a:p>
                    <a:p>
                      <a:r>
                        <a:rPr lang="fr-FR" sz="1400" dirty="0" err="1" smtClean="0"/>
                        <a:t>Etanercept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Adalimumab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Infliximab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22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Anti IL12/23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err="1" smtClean="0"/>
                        <a:t>Ustekinumab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382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Anti IL23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err="1" smtClean="0"/>
                        <a:t>Guselkumab</a:t>
                      </a:r>
                      <a:r>
                        <a:rPr lang="fr-FR" sz="1400" dirty="0" smtClean="0"/>
                        <a:t> 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Risankizumab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tildrakizumab</a:t>
                      </a:r>
                      <a:endParaRPr lang="fr-FR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928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Anti IL17</a:t>
                      </a:r>
                    </a:p>
                    <a:p>
                      <a:r>
                        <a:rPr lang="fr-FR" sz="1400" dirty="0" err="1" smtClean="0"/>
                        <a:t>Ixekinumab</a:t>
                      </a:r>
                      <a:r>
                        <a:rPr lang="fr-FR" sz="1400" dirty="0" smtClean="0"/>
                        <a:t>    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Bimekizumab</a:t>
                      </a:r>
                      <a:endParaRPr lang="fr-FR" sz="1200" i="1" dirty="0" smtClean="0"/>
                    </a:p>
                    <a:p>
                      <a:r>
                        <a:rPr lang="fr-FR" sz="1400" dirty="0" err="1" smtClean="0"/>
                        <a:t>Secukinumab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Brodalumab</a:t>
                      </a:r>
                      <a:endParaRPr lang="fr-FR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4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1676401" y="171450"/>
            <a:ext cx="5051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3600"/>
              <a:t>Le traitement du psoriasis</a:t>
            </a:r>
          </a:p>
        </p:txBody>
      </p:sp>
      <p:sp>
        <p:nvSpPr>
          <p:cNvPr id="100355" name="Rectangle 6"/>
          <p:cNvSpPr>
            <a:spLocks noChangeArrowheads="1"/>
          </p:cNvSpPr>
          <p:nvPr/>
        </p:nvSpPr>
        <p:spPr bwMode="auto">
          <a:xfrm>
            <a:off x="3849458" y="3985706"/>
            <a:ext cx="1326004" cy="646331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Traitements </a:t>
            </a:r>
          </a:p>
          <a:p>
            <a:r>
              <a:rPr lang="fr-FR">
                <a:solidFill>
                  <a:srgbClr val="000000"/>
                </a:solidFill>
              </a:rPr>
              <a:t>  topiques</a:t>
            </a:r>
          </a:p>
        </p:txBody>
      </p:sp>
      <p:sp>
        <p:nvSpPr>
          <p:cNvPr id="100356" name="Rectangle 8"/>
          <p:cNvSpPr>
            <a:spLocks noChangeArrowheads="1"/>
          </p:cNvSpPr>
          <p:nvPr/>
        </p:nvSpPr>
        <p:spPr bwMode="auto">
          <a:xfrm>
            <a:off x="3459931" y="3244453"/>
            <a:ext cx="2067956" cy="646331"/>
          </a:xfrm>
          <a:prstGeom prst="rect">
            <a:avLst/>
          </a:prstGeom>
          <a:solidFill>
            <a:srgbClr val="FFE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     </a:t>
            </a:r>
            <a:r>
              <a:rPr lang="fr-FR">
                <a:solidFill>
                  <a:srgbClr val="000000"/>
                </a:solidFill>
              </a:rPr>
              <a:t>Photothérapies </a:t>
            </a:r>
          </a:p>
          <a:p>
            <a:r>
              <a:rPr lang="fr-FR">
                <a:solidFill>
                  <a:srgbClr val="000000"/>
                </a:solidFill>
              </a:rPr>
              <a:t>rePUVA, UVB, PUVA</a:t>
            </a:r>
          </a:p>
        </p:txBody>
      </p:sp>
      <p:sp>
        <p:nvSpPr>
          <p:cNvPr id="100357" name="Rectangle 9"/>
          <p:cNvSpPr>
            <a:spLocks noChangeArrowheads="1"/>
          </p:cNvSpPr>
          <p:nvPr/>
        </p:nvSpPr>
        <p:spPr bwMode="auto">
          <a:xfrm>
            <a:off x="179389" y="2193131"/>
            <a:ext cx="4356218" cy="646331"/>
          </a:xfrm>
          <a:prstGeom prst="rect">
            <a:avLst/>
          </a:prstGeom>
          <a:solidFill>
            <a:srgbClr val="FFE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Traitements systémiques:</a:t>
            </a:r>
          </a:p>
          <a:p>
            <a:r>
              <a:rPr lang="fr-FR" dirty="0">
                <a:solidFill>
                  <a:srgbClr val="000000"/>
                </a:solidFill>
              </a:rPr>
              <a:t>MTX, </a:t>
            </a:r>
            <a:r>
              <a:rPr lang="fr-FR" dirty="0" err="1">
                <a:solidFill>
                  <a:srgbClr val="000000"/>
                </a:solidFill>
              </a:rPr>
              <a:t>Ciclo</a:t>
            </a:r>
            <a:r>
              <a:rPr lang="fr-FR" dirty="0">
                <a:solidFill>
                  <a:srgbClr val="000000"/>
                </a:solidFill>
              </a:rPr>
              <a:t>, </a:t>
            </a:r>
            <a:r>
              <a:rPr lang="fr-FR" dirty="0" err="1">
                <a:solidFill>
                  <a:srgbClr val="000000"/>
                </a:solidFill>
              </a:rPr>
              <a:t>acitrétine</a:t>
            </a:r>
            <a:r>
              <a:rPr lang="fr-FR" dirty="0">
                <a:solidFill>
                  <a:srgbClr val="000000"/>
                </a:solidFill>
              </a:rPr>
              <a:t>, </a:t>
            </a:r>
            <a:r>
              <a:rPr lang="fr-FR" dirty="0" err="1" smtClean="0">
                <a:solidFill>
                  <a:srgbClr val="000000"/>
                </a:solidFill>
              </a:rPr>
              <a:t>aprémilast</a:t>
            </a:r>
            <a:r>
              <a:rPr lang="fr-FR" dirty="0" smtClean="0">
                <a:solidFill>
                  <a:srgbClr val="000000"/>
                </a:solidFill>
              </a:rPr>
              <a:t>, fumarates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0358" name="Rectangle 10"/>
          <p:cNvSpPr>
            <a:spLocks noChangeArrowheads="1"/>
          </p:cNvSpPr>
          <p:nvPr/>
        </p:nvSpPr>
        <p:spPr bwMode="auto">
          <a:xfrm>
            <a:off x="5580064" y="2193131"/>
            <a:ext cx="2188895" cy="923330"/>
          </a:xfrm>
          <a:prstGeom prst="rect">
            <a:avLst/>
          </a:prstGeom>
          <a:solidFill>
            <a:srgbClr val="FFE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Biothérapies</a:t>
            </a:r>
          </a:p>
          <a:p>
            <a:r>
              <a:rPr lang="fr-FR">
                <a:solidFill>
                  <a:srgbClr val="000000"/>
                </a:solidFill>
              </a:rPr>
              <a:t>Anti-TNF, antiIL12/23</a:t>
            </a:r>
          </a:p>
          <a:p>
            <a:r>
              <a:rPr lang="fr-FR">
                <a:solidFill>
                  <a:srgbClr val="000000"/>
                </a:solidFill>
              </a:rPr>
              <a:t>Anti-IL23, anti-IL17</a:t>
            </a:r>
          </a:p>
        </p:txBody>
      </p:sp>
      <p:sp>
        <p:nvSpPr>
          <p:cNvPr id="100359" name="Rectangle 11"/>
          <p:cNvSpPr>
            <a:spLocks noChangeArrowheads="1"/>
          </p:cNvSpPr>
          <p:nvPr/>
        </p:nvSpPr>
        <p:spPr bwMode="auto">
          <a:xfrm>
            <a:off x="5181600" y="120015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 </a:t>
            </a:r>
          </a:p>
        </p:txBody>
      </p:sp>
      <p:sp>
        <p:nvSpPr>
          <p:cNvPr id="100360" name="Bulle ronde 1"/>
          <p:cNvSpPr>
            <a:spLocks noChangeArrowheads="1"/>
          </p:cNvSpPr>
          <p:nvPr/>
        </p:nvSpPr>
        <p:spPr bwMode="auto">
          <a:xfrm>
            <a:off x="79111" y="1028521"/>
            <a:ext cx="8856663" cy="2957185"/>
          </a:xfrm>
          <a:prstGeom prst="wedgeEllipseCallout">
            <a:avLst>
              <a:gd name="adj1" fmla="val -1028"/>
              <a:gd name="adj2" fmla="val 89407"/>
            </a:avLst>
          </a:prstGeom>
          <a:solidFill>
            <a:schemeClr val="accent1">
              <a:alpha val="1686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1" name="Imag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67488" y="286598"/>
            <a:ext cx="4047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Psoriasis</a:t>
            </a:r>
          </a:p>
          <a:p>
            <a:r>
              <a:rPr lang="fr-FR" sz="2400" b="1" dirty="0" err="1" smtClean="0"/>
              <a:t>Efficacy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biologic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treatments</a:t>
            </a:r>
            <a:r>
              <a:rPr lang="fr-FR" sz="2400" b="1" dirty="0" smtClean="0"/>
              <a:t> 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70187" y="1465891"/>
            <a:ext cx="60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PASI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998662" y="2029722"/>
            <a:ext cx="0" cy="24855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998662" y="4515317"/>
            <a:ext cx="65781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7488" y="2887198"/>
            <a:ext cx="356156" cy="16281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36236" y="196459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107212" y="468898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2000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447884" y="468898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6714422" y="2333929"/>
            <a:ext cx="356156" cy="21813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94733" y="2295285"/>
            <a:ext cx="418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90</a:t>
            </a:r>
          </a:p>
          <a:p>
            <a:endParaRPr lang="fr-FR" dirty="0"/>
          </a:p>
          <a:p>
            <a:r>
              <a:rPr lang="fr-FR" dirty="0" smtClean="0"/>
              <a:t>75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229445" y="3212822"/>
            <a:ext cx="57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IL17</a:t>
            </a:r>
          </a:p>
          <a:p>
            <a:r>
              <a:rPr lang="fr-FR" dirty="0" smtClean="0"/>
              <a:t>IL23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019034" y="3125989"/>
            <a:ext cx="93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AntiTNF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38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6" y="62506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1" y="1"/>
            <a:ext cx="1257277" cy="4016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0176" y="685271"/>
            <a:ext cx="503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Couts des thérapeutiques du psoriasis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800239" y="1400599"/>
            <a:ext cx="2993127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Tube de </a:t>
            </a:r>
            <a:r>
              <a:rPr lang="fr-FR" dirty="0" err="1" smtClean="0"/>
              <a:t>Dermovate</a:t>
            </a:r>
            <a:r>
              <a:rPr lang="fr-FR" dirty="0" smtClean="0"/>
              <a:t>°:  3 euros</a:t>
            </a:r>
          </a:p>
          <a:p>
            <a:r>
              <a:rPr lang="fr-FR" dirty="0" smtClean="0"/>
              <a:t>Tube de </a:t>
            </a:r>
            <a:r>
              <a:rPr lang="fr-FR" dirty="0" err="1" smtClean="0"/>
              <a:t>Dovobet</a:t>
            </a:r>
            <a:r>
              <a:rPr lang="fr-FR" dirty="0" smtClean="0"/>
              <a:t>°: 48 euros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82839" y="2253148"/>
            <a:ext cx="3454792" cy="369332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Photothérapie: 180 euros par mois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00236" y="2844712"/>
            <a:ext cx="3033215" cy="369332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MTX: quelques euros par mois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0237" y="3471066"/>
            <a:ext cx="3365024" cy="369332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Ciclo</a:t>
            </a:r>
            <a:r>
              <a:rPr lang="fr-FR" dirty="0" smtClean="0"/>
              <a:t>: environ 300 Euros par mois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91541" y="4080023"/>
            <a:ext cx="3717259" cy="369332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Biologiques: 800-1000 Euros par mois</a:t>
            </a:r>
            <a:endParaRPr lang="fr-FR" dirty="0"/>
          </a:p>
        </p:txBody>
      </p:sp>
      <p:sp>
        <p:nvSpPr>
          <p:cNvPr id="11" name="Triangle isocèle 10"/>
          <p:cNvSpPr/>
          <p:nvPr/>
        </p:nvSpPr>
        <p:spPr>
          <a:xfrm>
            <a:off x="5632473" y="1400599"/>
            <a:ext cx="1674029" cy="304875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52268" y="139451"/>
            <a:ext cx="3993401" cy="40011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Alternative </a:t>
            </a:r>
            <a:r>
              <a:rPr lang="fr-FR" sz="2000" b="1" dirty="0" err="1" smtClean="0"/>
              <a:t>treatments</a:t>
            </a:r>
            <a:r>
              <a:rPr lang="fr-FR" sz="2000" b="1" dirty="0" smtClean="0"/>
              <a:t> for psoriasis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1115" y="759789"/>
            <a:ext cx="8469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Dermatol</a:t>
            </a:r>
            <a:r>
              <a:rPr lang="en-US" sz="1200" dirty="0"/>
              <a:t> </a:t>
            </a:r>
            <a:r>
              <a:rPr lang="en-US" sz="1200" dirty="0" err="1"/>
              <a:t>Ther</a:t>
            </a:r>
            <a:r>
              <a:rPr lang="en-US" sz="1200" dirty="0"/>
              <a:t>. 2018 Sep 2:e12624. </a:t>
            </a:r>
            <a:r>
              <a:rPr lang="en-US" sz="1200" dirty="0" err="1"/>
              <a:t>doi</a:t>
            </a:r>
            <a:r>
              <a:rPr lang="en-US" sz="1200" dirty="0"/>
              <a:t>: 10.1111/dth.12624. [</a:t>
            </a:r>
            <a:r>
              <a:rPr lang="en-US" sz="1200" dirty="0" err="1"/>
              <a:t>Epub</a:t>
            </a:r>
            <a:r>
              <a:rPr lang="en-US" sz="1200" dirty="0"/>
              <a:t> ahead of print]</a:t>
            </a:r>
          </a:p>
          <a:p>
            <a:r>
              <a:rPr lang="en-US" sz="1200" b="1" dirty="0"/>
              <a:t>Adjuvant treatment of chronic plaque psoriasis in adults by a herbal combination: Open German trial and review of the literature.</a:t>
            </a:r>
          </a:p>
          <a:p>
            <a:r>
              <a:rPr lang="en-US" sz="1200" dirty="0">
                <a:hlinkClick r:id="rId4"/>
              </a:rPr>
              <a:t>Wollina U1,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141115" y="1313206"/>
            <a:ext cx="149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Accupuncture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41115" y="1638977"/>
            <a:ext cx="205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Psychologic</a:t>
            </a:r>
            <a:r>
              <a:rPr lang="fr-FR" dirty="0" smtClean="0"/>
              <a:t> support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41115" y="1964894"/>
            <a:ext cx="4326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linkClick r:id="rId5"/>
              </a:rPr>
              <a:t>Lait D Anesse Psoriasis | Commandez Vite En Ligne | onatera.com‎</a:t>
            </a:r>
          </a:p>
          <a:p>
            <a:r>
              <a:rPr lang="fr-FR" sz="1200" dirty="0">
                <a:hlinkClick r:id="rId5"/>
              </a:rPr>
              <a:t>Annoncewww.onatera.com/actif-naturel/lait-ânesse‎ </a:t>
            </a:r>
            <a:r>
              <a:rPr lang="fr-FR" sz="1200" dirty="0" smtClean="0">
                <a:hlinkClick r:id="rId5"/>
              </a:rPr>
              <a:t> </a:t>
            </a:r>
            <a:r>
              <a:rPr lang="fr-FR" sz="1200" dirty="0" smtClean="0"/>
              <a:t> </a:t>
            </a:r>
            <a:r>
              <a:rPr lang="fr-FR" sz="1200" dirty="0" smtClean="0">
                <a:hlinkClick r:id="rId6"/>
              </a:rPr>
              <a:t>Psoriasis</a:t>
            </a:r>
            <a:r>
              <a:rPr lang="fr-FR" sz="1200" dirty="0">
                <a:hlinkClick r:id="rId6"/>
              </a:rPr>
              <a:t>, lait d'ânesse - Produits à base de lait d'anesse frais</a:t>
            </a:r>
          </a:p>
          <a:p>
            <a:r>
              <a:rPr lang="fr-FR" sz="1200" dirty="0">
                <a:hlinkClick r:id="rId6"/>
              </a:rPr>
              <a:t>www.lait-d-anesse.com/news__5_psoriasis_14.html?PHPSESSID...</a:t>
            </a:r>
            <a:endParaRPr lang="fr-FR" sz="1200" b="1" dirty="0">
              <a:hlinkClick r:id="rId6"/>
            </a:endParaRPr>
          </a:p>
          <a:p>
            <a:endParaRPr lang="fr-FR" sz="1200" b="1" dirty="0"/>
          </a:p>
          <a:p>
            <a:r>
              <a:rPr lang="fr-FR" sz="1200" dirty="0" smtClean="0"/>
              <a:t>psoriasis </a:t>
            </a:r>
            <a:r>
              <a:rPr lang="fr-FR" sz="1200" dirty="0"/>
              <a:t>lait d'ânesse? - Acné, psoriasis et problèmes de peau ...</a:t>
            </a:r>
          </a:p>
          <a:p>
            <a:r>
              <a:rPr lang="fr-FR" sz="1200" dirty="0"/>
              <a:t>forum.doctissimo.fr › Famille › </a:t>
            </a:r>
            <a:r>
              <a:rPr lang="fr-FR" sz="1200" dirty="0" smtClean="0"/>
              <a:t>Maison</a:t>
            </a:r>
            <a:endParaRPr lang="fr-FR" sz="12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84535" y="3549305"/>
            <a:ext cx="7183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Remède naturel aux huiles essentielles contre les LES DÉMANGEAISONS DU CUIR CHEVELU en cas de psoriasis</a:t>
            </a:r>
            <a:endParaRPr lang="fr-FR" sz="1200" dirty="0"/>
          </a:p>
          <a:p>
            <a:r>
              <a:rPr lang="fr-FR" sz="1200" dirty="0"/>
              <a:t>25 ml de vinaigre de cidre.</a:t>
            </a:r>
          </a:p>
          <a:p>
            <a:r>
              <a:rPr lang="fr-FR" sz="1200" dirty="0"/>
              <a:t>75ml d'hydrolat de lavande.</a:t>
            </a:r>
          </a:p>
          <a:p>
            <a:r>
              <a:rPr lang="fr-FR" sz="1200" dirty="0"/>
              <a:t>10 gouttes d'huile essentielle de lavande.</a:t>
            </a:r>
          </a:p>
          <a:p>
            <a:r>
              <a:rPr lang="fr-FR" sz="1200" dirty="0"/>
              <a:t>10 gouttes d'huile essentielle d'</a:t>
            </a:r>
            <a:r>
              <a:rPr lang="fr-FR" sz="1200" dirty="0" err="1"/>
              <a:t>hélichryse</a:t>
            </a:r>
            <a:r>
              <a:rPr lang="fr-FR" sz="1200" dirty="0"/>
              <a:t> italienne.</a:t>
            </a:r>
          </a:p>
          <a:p>
            <a:r>
              <a:rPr lang="fr-FR" sz="1200" dirty="0"/>
              <a:t>10 gouttes d'huile essentielle de </a:t>
            </a:r>
            <a:r>
              <a:rPr lang="fr-FR" sz="1200" dirty="0" err="1"/>
              <a:t>tea</a:t>
            </a:r>
            <a:r>
              <a:rPr lang="fr-FR" sz="1200" dirty="0"/>
              <a:t> </a:t>
            </a:r>
            <a:r>
              <a:rPr lang="fr-FR" sz="1200" dirty="0" err="1"/>
              <a:t>tree</a:t>
            </a:r>
            <a:r>
              <a:rPr lang="fr-FR" sz="1200" dirty="0"/>
              <a:t>.</a:t>
            </a:r>
          </a:p>
          <a:p>
            <a:endParaRPr lang="fr-FR" sz="1200" dirty="0"/>
          </a:p>
          <a:p>
            <a:r>
              <a:rPr lang="fr-FR" sz="1200" dirty="0">
                <a:hlinkClick r:id="rId7"/>
              </a:rPr>
              <a:t>Les huiles essentielle contre le psoriasis: romarin, hélichryse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21653" y="2008309"/>
            <a:ext cx="621372" cy="830997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fr-FR" sz="4800" b="1" i="1" dirty="0" smtClean="0"/>
              <a:t>?</a:t>
            </a:r>
            <a:endParaRPr lang="fr-FR" sz="4800" b="1" i="1" dirty="0"/>
          </a:p>
        </p:txBody>
      </p:sp>
    </p:spTree>
    <p:extLst>
      <p:ext uri="{BB962C8B-B14F-4D97-AF65-F5344CB8AC3E}">
        <p14:creationId xmlns:p14="http://schemas.microsoft.com/office/powerpoint/2010/main" val="766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81986" y="677990"/>
            <a:ext cx="425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Psoriasis « paranéoplasique »  ?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10186" y="1541286"/>
            <a:ext cx="275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- Résistance thérapeutique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10186" y="2322783"/>
            <a:ext cx="74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- Chute d’efficacité après une réponses de traitement initialement favorable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07172"/>
            <a:ext cx="1757124" cy="17571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31" y="3007172"/>
            <a:ext cx="3028829" cy="171794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07417" y="191006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- Rien qui marche</a:t>
            </a:r>
            <a:endParaRPr lang="fr-FR" b="1" dirty="0"/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366289" y="3262915"/>
            <a:ext cx="850392" cy="7315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6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2581" y="401613"/>
            <a:ext cx="164765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Psoriasis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: 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04471" y="1111270"/>
            <a:ext cx="230250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Influenced</a:t>
            </a:r>
            <a:r>
              <a:rPr lang="fr-FR" sz="2000" b="1" dirty="0" smtClean="0"/>
              <a:t> by stress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73011" y="1732110"/>
            <a:ext cx="2926427" cy="400110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 </a:t>
            </a:r>
            <a:r>
              <a:rPr lang="fr-FR" sz="2000" b="1" dirty="0"/>
              <a:t>I</a:t>
            </a:r>
            <a:r>
              <a:rPr lang="fr-FR" sz="2000" b="1" dirty="0" smtClean="0"/>
              <a:t>s </a:t>
            </a:r>
            <a:r>
              <a:rPr lang="fr-FR" sz="2000" b="1" dirty="0" err="1" smtClean="0"/>
              <a:t>aggravated</a:t>
            </a:r>
            <a:r>
              <a:rPr lang="fr-FR" sz="2000" b="1" dirty="0" smtClean="0"/>
              <a:t> by smoking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066872" y="2361519"/>
            <a:ext cx="3903508" cy="400110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 </a:t>
            </a:r>
            <a:r>
              <a:rPr lang="fr-FR" sz="2000" b="1" dirty="0" err="1" smtClean="0"/>
              <a:t>Genetically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determined</a:t>
            </a:r>
            <a:r>
              <a:rPr lang="fr-FR" sz="2000" b="1" dirty="0" smtClean="0"/>
              <a:t> in 30-40 %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521336" y="3012767"/>
            <a:ext cx="5904130" cy="400110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Not curable, </a:t>
            </a:r>
            <a:r>
              <a:rPr lang="fr-FR" sz="2000" b="1" dirty="0" err="1" smtClean="0"/>
              <a:t>currently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only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remission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can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be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obtained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143010" y="3616097"/>
            <a:ext cx="5891356" cy="400110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A </a:t>
            </a:r>
            <a:r>
              <a:rPr lang="fr-FR" sz="2000" b="1" dirty="0" err="1" smtClean="0"/>
              <a:t>risk</a:t>
            </a:r>
            <a:r>
              <a:rPr lang="fr-FR" sz="2000" b="1" dirty="0" smtClean="0"/>
              <a:t> factor for skin cancer (BCC, SCC, MM, </a:t>
            </a:r>
            <a:r>
              <a:rPr lang="fr-FR" sz="2000" b="1" dirty="0" err="1" smtClean="0"/>
              <a:t>pCNKTCL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62411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28184" y="766907"/>
            <a:ext cx="2544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 Psoriasis  </a:t>
            </a:r>
            <a:endParaRPr lang="fr-FR" sz="4800" dirty="0"/>
          </a:p>
        </p:txBody>
      </p:sp>
      <p:sp>
        <p:nvSpPr>
          <p:cNvPr id="3" name="ZoneTexte 2"/>
          <p:cNvSpPr txBox="1"/>
          <p:nvPr/>
        </p:nvSpPr>
        <p:spPr>
          <a:xfrm>
            <a:off x="626211" y="1296347"/>
            <a:ext cx="20645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PSORS1 on </a:t>
            </a:r>
            <a:r>
              <a:rPr lang="fr-FR" dirty="0" smtClean="0"/>
              <a:t>6p21.3</a:t>
            </a:r>
            <a:endParaRPr lang="fr-FR" dirty="0"/>
          </a:p>
          <a:p>
            <a:r>
              <a:rPr lang="fr-FR" dirty="0" smtClean="0"/>
              <a:t>PSORS2 </a:t>
            </a:r>
            <a:r>
              <a:rPr lang="fr-FR" dirty="0"/>
              <a:t>on </a:t>
            </a:r>
            <a:r>
              <a:rPr lang="fr-FR" dirty="0" smtClean="0"/>
              <a:t>17q</a:t>
            </a:r>
            <a:endParaRPr lang="fr-FR" dirty="0"/>
          </a:p>
          <a:p>
            <a:r>
              <a:rPr lang="fr-FR" dirty="0" smtClean="0"/>
              <a:t>PSORS3 </a:t>
            </a:r>
            <a:r>
              <a:rPr lang="fr-FR" dirty="0"/>
              <a:t>on </a:t>
            </a:r>
            <a:r>
              <a:rPr lang="fr-FR" dirty="0" smtClean="0"/>
              <a:t>4q</a:t>
            </a:r>
            <a:endParaRPr lang="fr-FR" dirty="0"/>
          </a:p>
          <a:p>
            <a:r>
              <a:rPr lang="fr-FR" dirty="0" smtClean="0"/>
              <a:t>PSORS4 </a:t>
            </a:r>
            <a:r>
              <a:rPr lang="fr-FR" dirty="0"/>
              <a:t>on </a:t>
            </a:r>
            <a:r>
              <a:rPr lang="fr-FR" dirty="0" smtClean="0"/>
              <a:t>1cenq21 </a:t>
            </a:r>
          </a:p>
          <a:p>
            <a:r>
              <a:rPr lang="fr-FR" dirty="0" smtClean="0"/>
              <a:t>PSORS5 </a:t>
            </a:r>
            <a:r>
              <a:rPr lang="fr-FR" dirty="0"/>
              <a:t>on </a:t>
            </a:r>
            <a:r>
              <a:rPr lang="fr-FR" dirty="0" smtClean="0"/>
              <a:t>3q21</a:t>
            </a:r>
            <a:endParaRPr lang="fr-FR" dirty="0"/>
          </a:p>
          <a:p>
            <a:r>
              <a:rPr lang="fr-FR" dirty="0" smtClean="0"/>
              <a:t>PSORS6 </a:t>
            </a:r>
            <a:r>
              <a:rPr lang="fr-FR" dirty="0"/>
              <a:t>on </a:t>
            </a:r>
            <a:r>
              <a:rPr lang="fr-FR" dirty="0" smtClean="0"/>
              <a:t>19p</a:t>
            </a:r>
            <a:endParaRPr lang="fr-FR" dirty="0"/>
          </a:p>
          <a:p>
            <a:r>
              <a:rPr lang="fr-FR" dirty="0" smtClean="0"/>
              <a:t>PSORS7 </a:t>
            </a:r>
            <a:r>
              <a:rPr lang="fr-FR" dirty="0"/>
              <a:t>on </a:t>
            </a:r>
            <a:r>
              <a:rPr lang="fr-FR" dirty="0" smtClean="0"/>
              <a:t>1p</a:t>
            </a:r>
            <a:endParaRPr lang="fr-FR" dirty="0"/>
          </a:p>
          <a:p>
            <a:r>
              <a:rPr lang="fr-FR" dirty="0" smtClean="0"/>
              <a:t>PSORS9 </a:t>
            </a:r>
            <a:r>
              <a:rPr lang="fr-FR" dirty="0"/>
              <a:t>on 4q31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2733" y="3941954"/>
            <a:ext cx="450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Family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 in about 10-30% of the patients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99875" y="4409344"/>
            <a:ext cx="8380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Class </a:t>
            </a:r>
            <a:r>
              <a:rPr lang="fr-FR" dirty="0"/>
              <a:t>I </a:t>
            </a:r>
            <a:r>
              <a:rPr lang="fr-FR" dirty="0" err="1"/>
              <a:t>antigens</a:t>
            </a:r>
            <a:r>
              <a:rPr lang="fr-FR" dirty="0"/>
              <a:t> HLA-B13, HLA-B17 and </a:t>
            </a:r>
            <a:r>
              <a:rPr lang="fr-FR" dirty="0" err="1"/>
              <a:t>its</a:t>
            </a:r>
            <a:r>
              <a:rPr lang="fr-FR" dirty="0"/>
              <a:t> split HLA-B57, and HLA-Cw6 have </a:t>
            </a:r>
            <a:r>
              <a:rPr lang="fr-FR" dirty="0" err="1"/>
              <a:t>consistently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err="1" smtClean="0"/>
              <a:t>shown</a:t>
            </a:r>
            <a:r>
              <a:rPr lang="fr-FR" dirty="0" smtClean="0"/>
              <a:t> </a:t>
            </a:r>
            <a:r>
              <a:rPr lang="fr-FR" dirty="0"/>
              <a:t>a positive association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smtClean="0"/>
              <a:t>psoriasis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454" y="1708985"/>
            <a:ext cx="3639161" cy="204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2581" y="401613"/>
            <a:ext cx="2154556" cy="461665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Psoriasis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not: 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29947" y="1215662"/>
            <a:ext cx="3432876" cy="4001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Is not a communicable </a:t>
            </a:r>
            <a:r>
              <a:rPr lang="fr-FR" sz="2000" b="1" dirty="0" err="1" smtClean="0"/>
              <a:t>disease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259640" y="1845202"/>
            <a:ext cx="2814217" cy="40011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Does</a:t>
            </a:r>
            <a:r>
              <a:rPr lang="fr-FR" sz="2000" b="1" dirty="0" smtClean="0"/>
              <a:t> not </a:t>
            </a:r>
            <a:r>
              <a:rPr lang="fr-FR" sz="2000" b="1" dirty="0" err="1" smtClean="0"/>
              <a:t>render</a:t>
            </a:r>
            <a:r>
              <a:rPr lang="fr-FR" sz="2000" b="1" dirty="0" smtClean="0"/>
              <a:t> infertile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736635" y="2474581"/>
            <a:ext cx="2840391" cy="40011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Is not </a:t>
            </a:r>
            <a:r>
              <a:rPr lang="fr-FR" sz="2000" b="1" dirty="0" err="1" smtClean="0"/>
              <a:t>caused</a:t>
            </a:r>
            <a:r>
              <a:rPr lang="fr-FR" sz="2000" b="1" dirty="0" smtClean="0"/>
              <a:t> by allergies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165004" y="3212822"/>
            <a:ext cx="5193549" cy="40011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Does</a:t>
            </a:r>
            <a:r>
              <a:rPr lang="fr-FR" sz="2000" b="1" dirty="0" smtClean="0"/>
              <a:t> not </a:t>
            </a:r>
            <a:r>
              <a:rPr lang="fr-FR" sz="2000" b="1" dirty="0" err="1" smtClean="0"/>
              <a:t>predispose</a:t>
            </a:r>
            <a:r>
              <a:rPr lang="fr-FR" sz="2000" b="1" dirty="0" smtClean="0"/>
              <a:t> to </a:t>
            </a:r>
            <a:r>
              <a:rPr lang="fr-FR" sz="2000" b="1" dirty="0" err="1" smtClean="0"/>
              <a:t>organ</a:t>
            </a:r>
            <a:r>
              <a:rPr lang="fr-FR" sz="2000" b="1" dirty="0" smtClean="0"/>
              <a:t> cancer in </a:t>
            </a:r>
            <a:r>
              <a:rPr lang="fr-FR" sz="2000" b="1" dirty="0" err="1" smtClean="0"/>
              <a:t>general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639238" y="3895884"/>
            <a:ext cx="5451958" cy="40011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A </a:t>
            </a:r>
            <a:r>
              <a:rPr lang="fr-FR" sz="2000" b="1" dirty="0" err="1" smtClean="0"/>
              <a:t>contraindication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practicing</a:t>
            </a:r>
            <a:r>
              <a:rPr lang="fr-FR" sz="2000" b="1" dirty="0" smtClean="0"/>
              <a:t> sport/</a:t>
            </a:r>
            <a:r>
              <a:rPr lang="fr-FR" sz="2000" b="1" dirty="0" err="1" smtClean="0"/>
              <a:t>swimming</a:t>
            </a:r>
            <a:endParaRPr 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409212" y="4544148"/>
            <a:ext cx="3314654" cy="40011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Linked</a:t>
            </a:r>
            <a:r>
              <a:rPr lang="fr-FR" sz="2000" b="1" dirty="0" smtClean="0"/>
              <a:t> to </a:t>
            </a:r>
            <a:r>
              <a:rPr lang="fr-FR" sz="2000" b="1" dirty="0" err="1" smtClean="0"/>
              <a:t>specific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food-intake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7159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47414" y="170780"/>
            <a:ext cx="160122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References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08550" y="1085413"/>
            <a:ext cx="895569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Helvetica"/>
                <a:cs typeface="Helvetica"/>
              </a:rPr>
              <a:t>Acta Clin </a:t>
            </a:r>
            <a:r>
              <a:rPr lang="fr-FR" sz="1200" dirty="0" err="1">
                <a:latin typeface="Helvetica"/>
                <a:cs typeface="Helvetica"/>
              </a:rPr>
              <a:t>Belg</a:t>
            </a:r>
            <a:r>
              <a:rPr lang="fr-FR" sz="1200" dirty="0">
                <a:latin typeface="Helvetica"/>
                <a:cs typeface="Helvetica"/>
              </a:rPr>
              <a:t>. 2013 Nov-Dec;68(6):427-32. </a:t>
            </a:r>
            <a:r>
              <a:rPr lang="fr-FR" sz="1200" dirty="0" err="1">
                <a:latin typeface="Helvetica"/>
                <a:cs typeface="Helvetica"/>
              </a:rPr>
              <a:t>doi</a:t>
            </a:r>
            <a:r>
              <a:rPr lang="fr-FR" sz="1200" dirty="0">
                <a:latin typeface="Helvetica"/>
                <a:cs typeface="Helvetica"/>
              </a:rPr>
              <a:t>: 10.2143/ACB.3387.</a:t>
            </a:r>
          </a:p>
          <a:p>
            <a:r>
              <a:rPr lang="fr-FR" sz="1200" b="1" dirty="0">
                <a:latin typeface="Helvetica"/>
                <a:cs typeface="Helvetica"/>
              </a:rPr>
              <a:t>Psoriasis: state of the art 2013.</a:t>
            </a:r>
          </a:p>
          <a:p>
            <a:r>
              <a:rPr lang="fr-FR" sz="1200" dirty="0">
                <a:latin typeface="Helvetica"/>
                <a:cs typeface="Helvetica"/>
                <a:hlinkClick r:id="rId4"/>
              </a:rPr>
              <a:t>de la Brassinne M, </a:t>
            </a:r>
            <a:r>
              <a:rPr lang="fr-FR" sz="1200" dirty="0">
                <a:latin typeface="Helvetica"/>
                <a:cs typeface="Helvetica"/>
                <a:hlinkClick r:id="rId5"/>
              </a:rPr>
              <a:t>Failla V, </a:t>
            </a:r>
            <a:r>
              <a:rPr lang="fr-FR" sz="1200" dirty="0">
                <a:latin typeface="Helvetica"/>
                <a:cs typeface="Helvetica"/>
                <a:hlinkClick r:id="rId6"/>
              </a:rPr>
              <a:t>Nikkels A.</a:t>
            </a:r>
          </a:p>
          <a:p>
            <a:r>
              <a:rPr lang="fr-FR" sz="1200" b="1" dirty="0">
                <a:latin typeface="Helvetica"/>
                <a:cs typeface="Helvetica"/>
              </a:rPr>
              <a:t>Abstract</a:t>
            </a:r>
            <a:endParaRPr lang="fr-FR" sz="1200" dirty="0">
              <a:latin typeface="Helvetica"/>
              <a:cs typeface="Helvetica"/>
            </a:endParaRPr>
          </a:p>
          <a:p>
            <a:r>
              <a:rPr lang="fr-FR" sz="1200" dirty="0">
                <a:latin typeface="Helvetica"/>
                <a:cs typeface="Helvetica"/>
              </a:rPr>
              <a:t>Psoriasis affects about 2 to 3% of the </a:t>
            </a:r>
            <a:r>
              <a:rPr lang="fr-FR" sz="1200" dirty="0" err="1">
                <a:latin typeface="Helvetica"/>
                <a:cs typeface="Helvetica"/>
              </a:rPr>
              <a:t>caucasian</a:t>
            </a:r>
            <a:r>
              <a:rPr lang="fr-FR" sz="1200" dirty="0">
                <a:latin typeface="Helvetica"/>
                <a:cs typeface="Helvetica"/>
              </a:rPr>
              <a:t> population. It </a:t>
            </a:r>
            <a:r>
              <a:rPr lang="fr-FR" sz="1200" dirty="0" err="1">
                <a:latin typeface="Helvetica"/>
                <a:cs typeface="Helvetica"/>
              </a:rPr>
              <a:t>is</a:t>
            </a:r>
            <a:r>
              <a:rPr lang="fr-FR" sz="1200" dirty="0">
                <a:latin typeface="Helvetica"/>
                <a:cs typeface="Helvetica"/>
              </a:rPr>
              <a:t> a </a:t>
            </a:r>
            <a:r>
              <a:rPr lang="fr-FR" sz="1200" dirty="0" err="1">
                <a:latin typeface="Helvetica"/>
                <a:cs typeface="Helvetica"/>
              </a:rPr>
              <a:t>chronic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inflammatory</a:t>
            </a:r>
            <a:r>
              <a:rPr lang="fr-FR" sz="1200" dirty="0">
                <a:latin typeface="Helvetica"/>
                <a:cs typeface="Helvetica"/>
              </a:rPr>
              <a:t>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err="1" smtClean="0">
                <a:latin typeface="Helvetica"/>
                <a:cs typeface="Helvetica"/>
              </a:rPr>
              <a:t>disease</a:t>
            </a:r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affecting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predominantly</a:t>
            </a:r>
            <a:r>
              <a:rPr lang="fr-FR" sz="1200" dirty="0">
                <a:latin typeface="Helvetica"/>
                <a:cs typeface="Helvetica"/>
              </a:rPr>
              <a:t> the skin </a:t>
            </a:r>
            <a:r>
              <a:rPr lang="fr-FR" sz="1200" dirty="0" err="1">
                <a:latin typeface="Helvetica"/>
                <a:cs typeface="Helvetica"/>
              </a:rPr>
              <a:t>with</a:t>
            </a:r>
            <a:r>
              <a:rPr lang="fr-FR" sz="1200" dirty="0">
                <a:latin typeface="Helvetica"/>
                <a:cs typeface="Helvetica"/>
              </a:rPr>
              <a:t> the </a:t>
            </a:r>
            <a:r>
              <a:rPr lang="fr-FR" sz="1200" dirty="0" err="1">
                <a:latin typeface="Helvetica"/>
                <a:cs typeface="Helvetica"/>
              </a:rPr>
              <a:t>involvement</a:t>
            </a:r>
            <a:r>
              <a:rPr lang="fr-FR" sz="1200" dirty="0">
                <a:latin typeface="Helvetica"/>
                <a:cs typeface="Helvetica"/>
              </a:rPr>
              <a:t> of </a:t>
            </a:r>
            <a:r>
              <a:rPr lang="fr-FR" sz="1200" dirty="0" err="1">
                <a:latin typeface="Helvetica"/>
                <a:cs typeface="Helvetica"/>
              </a:rPr>
              <a:t>autoimmune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mediated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mechanisms</a:t>
            </a:r>
            <a:r>
              <a:rPr lang="fr-FR" sz="1200" dirty="0">
                <a:latin typeface="Helvetica"/>
                <a:cs typeface="Helvetica"/>
              </a:rPr>
              <a:t>. </a:t>
            </a:r>
            <a:r>
              <a:rPr lang="fr-FR" sz="1200" dirty="0" err="1">
                <a:latin typeface="Helvetica"/>
                <a:cs typeface="Helvetica"/>
              </a:rPr>
              <a:t>Typical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pathogenic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 smtClean="0">
                <a:latin typeface="Helvetica"/>
                <a:cs typeface="Helvetica"/>
              </a:rPr>
              <a:t>features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include</a:t>
            </a:r>
            <a:r>
              <a:rPr lang="fr-FR" sz="1200" dirty="0">
                <a:latin typeface="Helvetica"/>
                <a:cs typeface="Helvetica"/>
              </a:rPr>
              <a:t> an </a:t>
            </a:r>
            <a:r>
              <a:rPr lang="fr-FR" sz="1200" dirty="0" err="1">
                <a:latin typeface="Helvetica"/>
                <a:cs typeface="Helvetica"/>
              </a:rPr>
              <a:t>increased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renewal</a:t>
            </a:r>
            <a:r>
              <a:rPr lang="fr-FR" sz="1200" dirty="0">
                <a:latin typeface="Helvetica"/>
                <a:cs typeface="Helvetica"/>
              </a:rPr>
              <a:t> of </a:t>
            </a:r>
            <a:r>
              <a:rPr lang="fr-FR" sz="1200" dirty="0" err="1">
                <a:latin typeface="Helvetica"/>
                <a:cs typeface="Helvetica"/>
              </a:rPr>
              <a:t>epidermal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keratinocytes</a:t>
            </a:r>
            <a:r>
              <a:rPr lang="fr-FR" sz="1200" dirty="0">
                <a:latin typeface="Helvetica"/>
                <a:cs typeface="Helvetica"/>
              </a:rPr>
              <a:t>, the </a:t>
            </a:r>
            <a:r>
              <a:rPr lang="fr-FR" sz="1200" dirty="0" err="1">
                <a:latin typeface="Helvetica"/>
                <a:cs typeface="Helvetica"/>
              </a:rPr>
              <a:t>enlargement</a:t>
            </a:r>
            <a:r>
              <a:rPr lang="fr-FR" sz="1200" dirty="0">
                <a:latin typeface="Helvetica"/>
                <a:cs typeface="Helvetica"/>
              </a:rPr>
              <a:t> of the </a:t>
            </a:r>
            <a:r>
              <a:rPr lang="fr-FR" sz="1200" dirty="0" err="1">
                <a:latin typeface="Helvetica"/>
                <a:cs typeface="Helvetica"/>
              </a:rPr>
              <a:t>germinating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compartment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papillomatosis</a:t>
            </a:r>
            <a:r>
              <a:rPr lang="fr-FR" sz="1200" dirty="0">
                <a:latin typeface="Helvetica"/>
                <a:cs typeface="Helvetica"/>
              </a:rPr>
              <a:t>,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err="1" smtClean="0">
                <a:latin typeface="Helvetica"/>
                <a:cs typeface="Helvetica"/>
              </a:rPr>
              <a:t>altered</a:t>
            </a:r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epidermal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differentiation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angiogenesis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lymphangiogenesis</a:t>
            </a:r>
            <a:r>
              <a:rPr lang="fr-FR" sz="1200" dirty="0">
                <a:latin typeface="Helvetica"/>
                <a:cs typeface="Helvetica"/>
              </a:rPr>
              <a:t> and </a:t>
            </a:r>
            <a:r>
              <a:rPr lang="fr-FR" sz="1200" dirty="0" err="1">
                <a:latin typeface="Helvetica"/>
                <a:cs typeface="Helvetica"/>
              </a:rPr>
              <a:t>inflammatory</a:t>
            </a:r>
            <a:r>
              <a:rPr lang="fr-FR" sz="1200" dirty="0">
                <a:latin typeface="Helvetica"/>
                <a:cs typeface="Helvetica"/>
              </a:rPr>
              <a:t> infiltration. </a:t>
            </a:r>
            <a:r>
              <a:rPr lang="fr-FR" sz="1200" dirty="0" err="1">
                <a:latin typeface="Helvetica"/>
                <a:cs typeface="Helvetica"/>
              </a:rPr>
              <a:t>Several</a:t>
            </a:r>
            <a:r>
              <a:rPr lang="fr-FR" sz="1200" dirty="0">
                <a:latin typeface="Helvetica"/>
                <a:cs typeface="Helvetica"/>
              </a:rPr>
              <a:t> types of psoriasis </a:t>
            </a:r>
            <a:r>
              <a:rPr lang="fr-FR" sz="1200" dirty="0" smtClean="0">
                <a:latin typeface="Helvetica"/>
                <a:cs typeface="Helvetica"/>
              </a:rPr>
              <a:t>are</a:t>
            </a: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distinguished</a:t>
            </a:r>
            <a:r>
              <a:rPr lang="fr-FR" sz="1200" dirty="0">
                <a:latin typeface="Helvetica"/>
                <a:cs typeface="Helvetica"/>
              </a:rPr>
              <a:t> and </a:t>
            </a:r>
            <a:r>
              <a:rPr lang="fr-FR" sz="1200" dirty="0" err="1">
                <a:latin typeface="Helvetica"/>
                <a:cs typeface="Helvetica"/>
              </a:rPr>
              <a:t>may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be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present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simultaneously</a:t>
            </a:r>
            <a:r>
              <a:rPr lang="fr-FR" sz="1200" dirty="0">
                <a:latin typeface="Helvetica"/>
                <a:cs typeface="Helvetica"/>
              </a:rPr>
              <a:t> in </a:t>
            </a:r>
            <a:r>
              <a:rPr lang="fr-FR" sz="1200" dirty="0" err="1">
                <a:latin typeface="Helvetica"/>
                <a:cs typeface="Helvetica"/>
              </a:rPr>
              <a:t>some</a:t>
            </a:r>
            <a:r>
              <a:rPr lang="fr-FR" sz="1200" dirty="0">
                <a:latin typeface="Helvetica"/>
                <a:cs typeface="Helvetica"/>
              </a:rPr>
              <a:t> patients. Up to 20 candidate </a:t>
            </a:r>
            <a:r>
              <a:rPr lang="fr-FR" sz="1200" dirty="0" err="1">
                <a:latin typeface="Helvetica"/>
                <a:cs typeface="Helvetica"/>
              </a:rPr>
              <a:t>genes</a:t>
            </a:r>
            <a:r>
              <a:rPr lang="fr-FR" sz="1200" dirty="0">
                <a:latin typeface="Helvetica"/>
                <a:cs typeface="Helvetica"/>
              </a:rPr>
              <a:t> have been </a:t>
            </a:r>
            <a:r>
              <a:rPr lang="fr-FR" sz="1200" dirty="0" err="1">
                <a:latin typeface="Helvetica"/>
                <a:cs typeface="Helvetica"/>
              </a:rPr>
              <a:t>evidenced</a:t>
            </a:r>
            <a:r>
              <a:rPr lang="fr-FR" sz="1200" dirty="0">
                <a:latin typeface="Helvetica"/>
                <a:cs typeface="Helvetica"/>
              </a:rPr>
              <a:t> in psoriasis.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err="1" smtClean="0">
                <a:latin typeface="Helvetica"/>
                <a:cs typeface="Helvetica"/>
              </a:rPr>
              <a:t>Genetic</a:t>
            </a:r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variability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explains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different</a:t>
            </a:r>
            <a:r>
              <a:rPr lang="fr-FR" sz="1200" dirty="0">
                <a:latin typeface="Helvetica"/>
                <a:cs typeface="Helvetica"/>
              </a:rPr>
              <a:t> types of the </a:t>
            </a:r>
            <a:r>
              <a:rPr lang="fr-FR" sz="1200" dirty="0" err="1">
                <a:latin typeface="Helvetica"/>
                <a:cs typeface="Helvetica"/>
              </a:rPr>
              <a:t>disease</a:t>
            </a:r>
            <a:r>
              <a:rPr lang="fr-FR" sz="1200" dirty="0">
                <a:latin typeface="Helvetica"/>
                <a:cs typeface="Helvetica"/>
              </a:rPr>
              <a:t> and influences </a:t>
            </a:r>
            <a:r>
              <a:rPr lang="fr-FR" sz="1200" dirty="0" err="1">
                <a:latin typeface="Helvetica"/>
                <a:cs typeface="Helvetica"/>
              </a:rPr>
              <a:t>response</a:t>
            </a:r>
            <a:r>
              <a:rPr lang="fr-FR" sz="1200" dirty="0">
                <a:latin typeface="Helvetica"/>
                <a:cs typeface="Helvetica"/>
              </a:rPr>
              <a:t> to </a:t>
            </a:r>
            <a:r>
              <a:rPr lang="fr-FR" sz="1200" dirty="0" err="1">
                <a:latin typeface="Helvetica"/>
                <a:cs typeface="Helvetica"/>
              </a:rPr>
              <a:t>therapeutics</a:t>
            </a:r>
            <a:r>
              <a:rPr lang="fr-FR" sz="1200" dirty="0">
                <a:latin typeface="Helvetica"/>
                <a:cs typeface="Helvetica"/>
              </a:rPr>
              <a:t>. </a:t>
            </a:r>
            <a:r>
              <a:rPr lang="fr-FR" sz="1200" dirty="0" err="1">
                <a:latin typeface="Helvetica"/>
                <a:cs typeface="Helvetica"/>
              </a:rPr>
              <a:t>Furthermore</a:t>
            </a:r>
            <a:r>
              <a:rPr lang="fr-FR" sz="1200" dirty="0">
                <a:latin typeface="Helvetica"/>
                <a:cs typeface="Helvetica"/>
              </a:rPr>
              <a:t>, psoriasis </a:t>
            </a:r>
            <a:r>
              <a:rPr lang="fr-FR" sz="1200" dirty="0" err="1">
                <a:latin typeface="Helvetica"/>
                <a:cs typeface="Helvetica"/>
              </a:rPr>
              <a:t>is</a:t>
            </a:r>
            <a:r>
              <a:rPr lang="fr-FR" sz="1200" dirty="0">
                <a:latin typeface="Helvetica"/>
                <a:cs typeface="Helvetica"/>
              </a:rPr>
              <a:t>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err="1" smtClean="0">
                <a:latin typeface="Helvetica"/>
                <a:cs typeface="Helvetica"/>
              </a:rPr>
              <a:t>triggered</a:t>
            </a:r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>
                <a:latin typeface="Helvetica"/>
                <a:cs typeface="Helvetica"/>
              </a:rPr>
              <a:t>or </a:t>
            </a:r>
            <a:r>
              <a:rPr lang="fr-FR" sz="1200" dirty="0" err="1">
                <a:latin typeface="Helvetica"/>
                <a:cs typeface="Helvetica"/>
              </a:rPr>
              <a:t>aggravated</a:t>
            </a:r>
            <a:r>
              <a:rPr lang="fr-FR" sz="1200" dirty="0">
                <a:latin typeface="Helvetica"/>
                <a:cs typeface="Helvetica"/>
              </a:rPr>
              <a:t> by infections, </a:t>
            </a:r>
            <a:r>
              <a:rPr lang="fr-FR" sz="1200" dirty="0" err="1">
                <a:latin typeface="Helvetica"/>
                <a:cs typeface="Helvetica"/>
              </a:rPr>
              <a:t>traumatisms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medications</a:t>
            </a:r>
            <a:r>
              <a:rPr lang="fr-FR" sz="1200" dirty="0">
                <a:latin typeface="Helvetica"/>
                <a:cs typeface="Helvetica"/>
              </a:rPr>
              <a:t>, stress, </a:t>
            </a:r>
            <a:r>
              <a:rPr lang="fr-FR" sz="1200" dirty="0" err="1">
                <a:latin typeface="Helvetica"/>
                <a:cs typeface="Helvetica"/>
              </a:rPr>
              <a:t>tobacco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alcohol</a:t>
            </a:r>
            <a:r>
              <a:rPr lang="fr-FR" sz="1200" dirty="0">
                <a:latin typeface="Helvetica"/>
                <a:cs typeface="Helvetica"/>
              </a:rPr>
              <a:t> and endocrine </a:t>
            </a:r>
            <a:r>
              <a:rPr lang="fr-FR" sz="1200" dirty="0" err="1">
                <a:latin typeface="Helvetica"/>
                <a:cs typeface="Helvetica"/>
              </a:rPr>
              <a:t>factors</a:t>
            </a:r>
            <a:r>
              <a:rPr lang="fr-FR" sz="1200" dirty="0">
                <a:latin typeface="Helvetica"/>
                <a:cs typeface="Helvetica"/>
              </a:rPr>
              <a:t>. </a:t>
            </a:r>
            <a:r>
              <a:rPr lang="fr-FR" sz="1200" dirty="0" err="1">
                <a:latin typeface="Helvetica"/>
                <a:cs typeface="Helvetica"/>
              </a:rPr>
              <a:t>Severe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smtClean="0">
                <a:latin typeface="Helvetica"/>
                <a:cs typeface="Helvetica"/>
              </a:rPr>
              <a:t>psoriasis</a:t>
            </a: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is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frequently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associated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with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co-morbidities</a:t>
            </a:r>
            <a:r>
              <a:rPr lang="fr-FR" sz="1200" dirty="0">
                <a:latin typeface="Helvetica"/>
                <a:cs typeface="Helvetica"/>
              </a:rPr>
              <a:t> as </a:t>
            </a:r>
            <a:r>
              <a:rPr lang="fr-FR" sz="1200" dirty="0" err="1">
                <a:latin typeface="Helvetica"/>
                <a:cs typeface="Helvetica"/>
              </a:rPr>
              <a:t>obesity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diabetes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metabolic</a:t>
            </a:r>
            <a:r>
              <a:rPr lang="fr-FR" sz="1200" dirty="0">
                <a:latin typeface="Helvetica"/>
                <a:cs typeface="Helvetica"/>
              </a:rPr>
              <a:t> syndrome and </a:t>
            </a:r>
            <a:r>
              <a:rPr lang="fr-FR" sz="1200" dirty="0" err="1">
                <a:latin typeface="Helvetica"/>
                <a:cs typeface="Helvetica"/>
              </a:rPr>
              <a:t>cardiovascular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diseases</a:t>
            </a:r>
            <a:r>
              <a:rPr lang="fr-FR" sz="1200" dirty="0">
                <a:latin typeface="Helvetica"/>
                <a:cs typeface="Helvetica"/>
              </a:rPr>
              <a:t>. For </a:t>
            </a:r>
            <a:r>
              <a:rPr lang="fr-FR" sz="1200" dirty="0" err="1" smtClean="0">
                <a:latin typeface="Helvetica"/>
                <a:cs typeface="Helvetica"/>
              </a:rPr>
              <a:t>this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reason</a:t>
            </a:r>
            <a:r>
              <a:rPr lang="fr-FR" sz="1200" dirty="0">
                <a:latin typeface="Helvetica"/>
                <a:cs typeface="Helvetica"/>
              </a:rPr>
              <a:t>, the </a:t>
            </a:r>
            <a:r>
              <a:rPr lang="fr-FR" sz="1200" dirty="0" err="1">
                <a:latin typeface="Helvetica"/>
                <a:cs typeface="Helvetica"/>
              </a:rPr>
              <a:t>similar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pathogenic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mechanisms</a:t>
            </a:r>
            <a:r>
              <a:rPr lang="fr-FR" sz="1200" dirty="0">
                <a:latin typeface="Helvetica"/>
                <a:cs typeface="Helvetica"/>
              </a:rPr>
              <a:t> of psoriasis and </a:t>
            </a:r>
            <a:r>
              <a:rPr lang="fr-FR" sz="1200" dirty="0" err="1">
                <a:latin typeface="Helvetica"/>
                <a:cs typeface="Helvetica"/>
              </a:rPr>
              <a:t>other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IMID's</a:t>
            </a:r>
            <a:r>
              <a:rPr lang="fr-FR" sz="1200" dirty="0">
                <a:latin typeface="Helvetica"/>
                <a:cs typeface="Helvetica"/>
              </a:rPr>
              <a:t> (Immune </a:t>
            </a:r>
            <a:r>
              <a:rPr lang="fr-FR" sz="1200" dirty="0" err="1">
                <a:latin typeface="Helvetica"/>
                <a:cs typeface="Helvetica"/>
              </a:rPr>
              <a:t>Mediated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Inflammatory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Diseases</a:t>
            </a:r>
            <a:r>
              <a:rPr lang="fr-FR" sz="1200" dirty="0">
                <a:latin typeface="Helvetica"/>
                <a:cs typeface="Helvetica"/>
              </a:rPr>
              <a:t>) and </a:t>
            </a:r>
            <a:r>
              <a:rPr lang="fr-FR" sz="1200" dirty="0" smtClean="0">
                <a:latin typeface="Helvetica"/>
                <a:cs typeface="Helvetica"/>
              </a:rPr>
              <a:t>the</a:t>
            </a: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>
                <a:latin typeface="Helvetica"/>
                <a:cs typeface="Helvetica"/>
              </a:rPr>
              <a:t>use of </a:t>
            </a:r>
            <a:r>
              <a:rPr lang="fr-FR" sz="1200" dirty="0" err="1">
                <a:latin typeface="Helvetica"/>
                <a:cs typeface="Helvetica"/>
              </a:rPr>
              <a:t>systemic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treatments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shared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with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other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specialties</a:t>
            </a:r>
            <a:r>
              <a:rPr lang="fr-FR" sz="1200" dirty="0">
                <a:latin typeface="Helvetica"/>
                <a:cs typeface="Helvetica"/>
              </a:rPr>
              <a:t>, an </a:t>
            </a:r>
            <a:r>
              <a:rPr lang="fr-FR" sz="1200" dirty="0" err="1">
                <a:latin typeface="Helvetica"/>
                <a:cs typeface="Helvetica"/>
              </a:rPr>
              <a:t>updated</a:t>
            </a:r>
            <a:r>
              <a:rPr lang="fr-FR" sz="1200" dirty="0">
                <a:latin typeface="Helvetica"/>
                <a:cs typeface="Helvetica"/>
              </a:rPr>
              <a:t> vision of psoriasis for the </a:t>
            </a:r>
            <a:r>
              <a:rPr lang="fr-FR" sz="1200" dirty="0" err="1">
                <a:latin typeface="Helvetica"/>
                <a:cs typeface="Helvetica"/>
              </a:rPr>
              <a:t>internist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is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mandatory</a:t>
            </a:r>
            <a:r>
              <a:rPr lang="fr-FR" sz="1200" dirty="0"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7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47414" y="170780"/>
            <a:ext cx="160122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References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3444" y="1020288"/>
            <a:ext cx="912055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Helvetica"/>
                <a:cs typeface="Helvetica"/>
              </a:rPr>
              <a:t>Acta Clin </a:t>
            </a:r>
            <a:r>
              <a:rPr lang="fr-FR" sz="1200" dirty="0" err="1">
                <a:latin typeface="Helvetica"/>
                <a:cs typeface="Helvetica"/>
              </a:rPr>
              <a:t>Belg</a:t>
            </a:r>
            <a:r>
              <a:rPr lang="fr-FR" sz="1200" dirty="0">
                <a:latin typeface="Helvetica"/>
                <a:cs typeface="Helvetica"/>
              </a:rPr>
              <a:t>. 2013 Nov-Dec;68(6):433-41. </a:t>
            </a:r>
            <a:r>
              <a:rPr lang="fr-FR" sz="1200" dirty="0" err="1">
                <a:latin typeface="Helvetica"/>
                <a:cs typeface="Helvetica"/>
              </a:rPr>
              <a:t>doi</a:t>
            </a:r>
            <a:r>
              <a:rPr lang="fr-FR" sz="1200" dirty="0">
                <a:latin typeface="Helvetica"/>
                <a:cs typeface="Helvetica"/>
              </a:rPr>
              <a:t>: 10.2143/ACB.3388.</a:t>
            </a:r>
          </a:p>
          <a:p>
            <a:r>
              <a:rPr lang="fr-FR" sz="1200" b="1" dirty="0">
                <a:latin typeface="Helvetica"/>
                <a:cs typeface="Helvetica"/>
              </a:rPr>
              <a:t>Psoriasis: state of the art 2013.</a:t>
            </a:r>
          </a:p>
          <a:p>
            <a:r>
              <a:rPr lang="fr-FR" sz="1200" dirty="0">
                <a:latin typeface="Helvetica"/>
                <a:cs typeface="Helvetica"/>
                <a:hlinkClick r:id="rId4"/>
              </a:rPr>
              <a:t>de la Brassinne M, </a:t>
            </a:r>
            <a:r>
              <a:rPr lang="fr-FR" sz="1200" dirty="0">
                <a:latin typeface="Helvetica"/>
                <a:cs typeface="Helvetica"/>
                <a:hlinkClick r:id="rId5"/>
              </a:rPr>
              <a:t>Nikkels A.</a:t>
            </a:r>
          </a:p>
          <a:p>
            <a:r>
              <a:rPr lang="fr-FR" sz="1200" b="1" dirty="0">
                <a:latin typeface="Helvetica"/>
                <a:cs typeface="Helvetica"/>
              </a:rPr>
              <a:t>Abstract</a:t>
            </a:r>
            <a:endParaRPr lang="fr-FR" sz="1200" dirty="0">
              <a:latin typeface="Helvetica"/>
              <a:cs typeface="Helvetica"/>
            </a:endParaRPr>
          </a:p>
          <a:p>
            <a:r>
              <a:rPr lang="fr-FR" sz="1200" dirty="0">
                <a:latin typeface="Helvetica"/>
                <a:cs typeface="Helvetica"/>
              </a:rPr>
              <a:t>The </a:t>
            </a:r>
            <a:r>
              <a:rPr lang="fr-FR" sz="1200" dirty="0" err="1">
                <a:latin typeface="Helvetica"/>
                <a:cs typeface="Helvetica"/>
              </a:rPr>
              <a:t>treatment</a:t>
            </a:r>
            <a:r>
              <a:rPr lang="fr-FR" sz="1200" dirty="0">
                <a:latin typeface="Helvetica"/>
                <a:cs typeface="Helvetica"/>
              </a:rPr>
              <a:t> of psoriasis </a:t>
            </a:r>
            <a:r>
              <a:rPr lang="fr-FR" sz="1200" dirty="0" err="1">
                <a:latin typeface="Helvetica"/>
                <a:cs typeface="Helvetica"/>
              </a:rPr>
              <a:t>is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mainly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based</a:t>
            </a:r>
            <a:r>
              <a:rPr lang="fr-FR" sz="1200" dirty="0">
                <a:latin typeface="Helvetica"/>
                <a:cs typeface="Helvetica"/>
              </a:rPr>
              <a:t> on anti-</a:t>
            </a:r>
            <a:r>
              <a:rPr lang="fr-FR" sz="1200" dirty="0" err="1">
                <a:latin typeface="Helvetica"/>
                <a:cs typeface="Helvetica"/>
              </a:rPr>
              <a:t>inflammatory</a:t>
            </a:r>
            <a:r>
              <a:rPr lang="fr-FR" sz="1200" dirty="0">
                <a:latin typeface="Helvetica"/>
                <a:cs typeface="Helvetica"/>
              </a:rPr>
              <a:t> and/or anti-</a:t>
            </a:r>
            <a:r>
              <a:rPr lang="fr-FR" sz="1200" dirty="0" err="1">
                <a:latin typeface="Helvetica"/>
                <a:cs typeface="Helvetica"/>
              </a:rPr>
              <a:t>hyperproliferative</a:t>
            </a:r>
            <a:r>
              <a:rPr lang="fr-FR" sz="1200" dirty="0">
                <a:latin typeface="Helvetica"/>
                <a:cs typeface="Helvetica"/>
              </a:rPr>
              <a:t> agents. The </a:t>
            </a:r>
            <a:r>
              <a:rPr lang="fr-FR" sz="1200" dirty="0" err="1">
                <a:latin typeface="Helvetica"/>
                <a:cs typeface="Helvetica"/>
              </a:rPr>
              <a:t>topical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steroids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 smtClean="0">
                <a:latin typeface="Helvetica"/>
                <a:cs typeface="Helvetica"/>
              </a:rPr>
              <a:t>appeared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>
                <a:latin typeface="Helvetica"/>
                <a:cs typeface="Helvetica"/>
              </a:rPr>
              <a:t>in the fifties and </a:t>
            </a:r>
            <a:r>
              <a:rPr lang="fr-FR" sz="1200" dirty="0" err="1">
                <a:latin typeface="Helvetica"/>
                <a:cs typeface="Helvetica"/>
              </a:rPr>
              <a:t>were</a:t>
            </a:r>
            <a:r>
              <a:rPr lang="fr-FR" sz="1200" dirty="0">
                <a:latin typeface="Helvetica"/>
                <a:cs typeface="Helvetica"/>
              </a:rPr>
              <a:t> the first </a:t>
            </a:r>
            <a:r>
              <a:rPr lang="fr-FR" sz="1200" dirty="0" err="1">
                <a:latin typeface="Helvetica"/>
                <a:cs typeface="Helvetica"/>
              </a:rPr>
              <a:t>therapeutic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breakthrough</a:t>
            </a:r>
            <a:r>
              <a:rPr lang="fr-FR" sz="1200" dirty="0">
                <a:latin typeface="Helvetica"/>
                <a:cs typeface="Helvetica"/>
              </a:rPr>
              <a:t> for psoriasis, </a:t>
            </a:r>
            <a:r>
              <a:rPr lang="fr-FR" sz="1200" dirty="0" err="1">
                <a:latin typeface="Helvetica"/>
                <a:cs typeface="Helvetica"/>
              </a:rPr>
              <a:t>followed</a:t>
            </a:r>
            <a:r>
              <a:rPr lang="fr-FR" sz="1200" dirty="0">
                <a:latin typeface="Helvetica"/>
                <a:cs typeface="Helvetica"/>
              </a:rPr>
              <a:t> by </a:t>
            </a:r>
            <a:r>
              <a:rPr lang="fr-FR" sz="1200" dirty="0" err="1">
                <a:latin typeface="Helvetica"/>
                <a:cs typeface="Helvetica"/>
              </a:rPr>
              <a:t>methotrexate</a:t>
            </a:r>
            <a:r>
              <a:rPr lang="fr-FR" sz="1200" dirty="0">
                <a:latin typeface="Helvetica"/>
                <a:cs typeface="Helvetica"/>
              </a:rPr>
              <a:t> and </a:t>
            </a:r>
            <a:r>
              <a:rPr lang="fr-FR" sz="1200" dirty="0" err="1">
                <a:latin typeface="Helvetica"/>
                <a:cs typeface="Helvetica"/>
              </a:rPr>
              <a:t>phototherapy</a:t>
            </a:r>
            <a:r>
              <a:rPr lang="fr-FR" sz="1200" dirty="0">
                <a:latin typeface="Helvetica"/>
                <a:cs typeface="Helvetica"/>
              </a:rPr>
              <a:t> in the sixties,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err="1" smtClean="0">
                <a:latin typeface="Helvetica"/>
                <a:cs typeface="Helvetica"/>
              </a:rPr>
              <a:t>photochemotherapy</a:t>
            </a:r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>
                <a:latin typeface="Helvetica"/>
                <a:cs typeface="Helvetica"/>
              </a:rPr>
              <a:t>(PUVA) in the seventies and </a:t>
            </a:r>
            <a:r>
              <a:rPr lang="fr-FR" sz="1200" dirty="0" err="1">
                <a:latin typeface="Helvetica"/>
                <a:cs typeface="Helvetica"/>
              </a:rPr>
              <a:t>acitretin</a:t>
            </a:r>
            <a:r>
              <a:rPr lang="fr-FR" sz="1200" dirty="0">
                <a:latin typeface="Helvetica"/>
                <a:cs typeface="Helvetica"/>
              </a:rPr>
              <a:t> and cyclosporine in the eighties. The </a:t>
            </a:r>
            <a:r>
              <a:rPr lang="fr-FR" sz="1200" dirty="0" err="1">
                <a:latin typeface="Helvetica"/>
                <a:cs typeface="Helvetica"/>
              </a:rPr>
              <a:t>targeted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biologic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 smtClean="0">
                <a:latin typeface="Helvetica"/>
                <a:cs typeface="Helvetica"/>
              </a:rPr>
              <a:t>therapies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represent</a:t>
            </a:r>
            <a:r>
              <a:rPr lang="fr-FR" sz="1200" dirty="0">
                <a:latin typeface="Helvetica"/>
                <a:cs typeface="Helvetica"/>
              </a:rPr>
              <a:t> a </a:t>
            </a:r>
            <a:r>
              <a:rPr lang="fr-FR" sz="1200" dirty="0" err="1">
                <a:latin typeface="Helvetica"/>
                <a:cs typeface="Helvetica"/>
              </a:rPr>
              <a:t>whole</a:t>
            </a:r>
            <a:r>
              <a:rPr lang="fr-FR" sz="1200" dirty="0">
                <a:latin typeface="Helvetica"/>
                <a:cs typeface="Helvetica"/>
              </a:rPr>
              <a:t> new </a:t>
            </a:r>
            <a:r>
              <a:rPr lang="fr-FR" sz="1200" dirty="0" err="1">
                <a:latin typeface="Helvetica"/>
                <a:cs typeface="Helvetica"/>
              </a:rPr>
              <a:t>era</a:t>
            </a:r>
            <a:r>
              <a:rPr lang="fr-FR" sz="1200" dirty="0">
                <a:latin typeface="Helvetica"/>
                <a:cs typeface="Helvetica"/>
              </a:rPr>
              <a:t> of </a:t>
            </a:r>
            <a:r>
              <a:rPr lang="fr-FR" sz="1200" dirty="0" err="1">
                <a:latin typeface="Helvetica"/>
                <a:cs typeface="Helvetica"/>
              </a:rPr>
              <a:t>therapeutic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possibilities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with</a:t>
            </a:r>
            <a:r>
              <a:rPr lang="fr-FR" sz="1200" dirty="0">
                <a:latin typeface="Helvetica"/>
                <a:cs typeface="Helvetica"/>
              </a:rPr>
              <a:t> a </a:t>
            </a:r>
            <a:r>
              <a:rPr lang="fr-FR" sz="1200" dirty="0" err="1">
                <a:latin typeface="Helvetica"/>
                <a:cs typeface="Helvetica"/>
              </a:rPr>
              <a:t>highly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beneficial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safety</a:t>
            </a:r>
            <a:r>
              <a:rPr lang="fr-FR" sz="1200" dirty="0">
                <a:latin typeface="Helvetica"/>
                <a:cs typeface="Helvetica"/>
              </a:rPr>
              <a:t> record. The </a:t>
            </a:r>
            <a:r>
              <a:rPr lang="fr-FR" sz="1200" dirty="0" err="1">
                <a:latin typeface="Helvetica"/>
                <a:cs typeface="Helvetica"/>
              </a:rPr>
              <a:t>choice</a:t>
            </a:r>
            <a:r>
              <a:rPr lang="fr-FR" sz="1200" dirty="0">
                <a:latin typeface="Helvetica"/>
                <a:cs typeface="Helvetica"/>
              </a:rPr>
              <a:t> of </a:t>
            </a:r>
            <a:r>
              <a:rPr lang="fr-FR" sz="1200" dirty="0" err="1">
                <a:latin typeface="Helvetica"/>
                <a:cs typeface="Helvetica"/>
              </a:rPr>
              <a:t>treatment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depends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smtClean="0">
                <a:latin typeface="Helvetica"/>
                <a:cs typeface="Helvetica"/>
              </a:rPr>
              <a:t>on</a:t>
            </a:r>
          </a:p>
          <a:p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>
                <a:latin typeface="Helvetica"/>
                <a:cs typeface="Helvetica"/>
              </a:rPr>
              <a:t>a large </a:t>
            </a:r>
            <a:r>
              <a:rPr lang="fr-FR" sz="1200" dirty="0" err="1">
                <a:latin typeface="Helvetica"/>
                <a:cs typeface="Helvetica"/>
              </a:rPr>
              <a:t>series</a:t>
            </a:r>
            <a:r>
              <a:rPr lang="fr-FR" sz="1200" dirty="0">
                <a:latin typeface="Helvetica"/>
                <a:cs typeface="Helvetica"/>
              </a:rPr>
              <a:t> of </a:t>
            </a:r>
            <a:r>
              <a:rPr lang="fr-FR" sz="1200" dirty="0" err="1">
                <a:latin typeface="Helvetica"/>
                <a:cs typeface="Helvetica"/>
              </a:rPr>
              <a:t>factors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including</a:t>
            </a:r>
            <a:r>
              <a:rPr lang="fr-FR" sz="1200" dirty="0">
                <a:latin typeface="Helvetica"/>
                <a:cs typeface="Helvetica"/>
              </a:rPr>
              <a:t> the type and </a:t>
            </a:r>
            <a:r>
              <a:rPr lang="fr-FR" sz="1200" dirty="0" err="1">
                <a:latin typeface="Helvetica"/>
                <a:cs typeface="Helvetica"/>
              </a:rPr>
              <a:t>extend</a:t>
            </a:r>
            <a:r>
              <a:rPr lang="fr-FR" sz="1200" dirty="0">
                <a:latin typeface="Helvetica"/>
                <a:cs typeface="Helvetica"/>
              </a:rPr>
              <a:t> of the psoriasis, the </a:t>
            </a:r>
            <a:r>
              <a:rPr lang="fr-FR" sz="1200" dirty="0" err="1">
                <a:latin typeface="Helvetica"/>
                <a:cs typeface="Helvetica"/>
              </a:rPr>
              <a:t>patient's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preferences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co-medications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comorbidities</a:t>
            </a:r>
            <a:r>
              <a:rPr lang="fr-FR" sz="1200" dirty="0">
                <a:latin typeface="Helvetica"/>
                <a:cs typeface="Helvetica"/>
              </a:rPr>
              <a:t>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smtClean="0">
                <a:latin typeface="Helvetica"/>
                <a:cs typeface="Helvetica"/>
              </a:rPr>
              <a:t>and </a:t>
            </a:r>
            <a:r>
              <a:rPr lang="fr-FR" sz="1200" dirty="0" err="1">
                <a:latin typeface="Helvetica"/>
                <a:cs typeface="Helvetica"/>
              </a:rPr>
              <a:t>drug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tolerance</a:t>
            </a:r>
            <a:r>
              <a:rPr lang="fr-FR" sz="1200" dirty="0">
                <a:latin typeface="Helvetica"/>
                <a:cs typeface="Helvetica"/>
              </a:rPr>
              <a:t>. This </a:t>
            </a:r>
            <a:r>
              <a:rPr lang="fr-FR" sz="1200" dirty="0" err="1">
                <a:latin typeface="Helvetica"/>
                <a:cs typeface="Helvetica"/>
              </a:rPr>
              <a:t>overview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presents</a:t>
            </a:r>
            <a:r>
              <a:rPr lang="fr-FR" sz="1200" dirty="0">
                <a:latin typeface="Helvetica"/>
                <a:cs typeface="Helvetica"/>
              </a:rPr>
              <a:t> the </a:t>
            </a:r>
            <a:r>
              <a:rPr lang="fr-FR" sz="1200" dirty="0" err="1">
                <a:latin typeface="Helvetica"/>
                <a:cs typeface="Helvetica"/>
              </a:rPr>
              <a:t>currently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available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topical</a:t>
            </a:r>
            <a:r>
              <a:rPr lang="fr-FR" sz="1200" dirty="0">
                <a:latin typeface="Helvetica"/>
                <a:cs typeface="Helvetica"/>
              </a:rPr>
              <a:t> and </a:t>
            </a:r>
            <a:r>
              <a:rPr lang="fr-FR" sz="1200" dirty="0" err="1">
                <a:latin typeface="Helvetica"/>
                <a:cs typeface="Helvetica"/>
              </a:rPr>
              <a:t>systemic</a:t>
            </a:r>
            <a:r>
              <a:rPr lang="fr-FR" sz="1200" dirty="0">
                <a:latin typeface="Helvetica"/>
                <a:cs typeface="Helvetica"/>
              </a:rPr>
              <a:t> agents for </a:t>
            </a:r>
            <a:r>
              <a:rPr lang="fr-FR" sz="1200" dirty="0" err="1">
                <a:latin typeface="Helvetica"/>
                <a:cs typeface="Helvetica"/>
              </a:rPr>
              <a:t>treating</a:t>
            </a:r>
            <a:r>
              <a:rPr lang="fr-FR" sz="1200" dirty="0">
                <a:latin typeface="Helvetica"/>
                <a:cs typeface="Helvetica"/>
              </a:rPr>
              <a:t> psoriasis, </a:t>
            </a:r>
            <a:r>
              <a:rPr lang="fr-FR" sz="1200" dirty="0" err="1">
                <a:latin typeface="Helvetica"/>
                <a:cs typeface="Helvetica"/>
              </a:rPr>
              <a:t>including</a:t>
            </a:r>
            <a:r>
              <a:rPr lang="fr-FR" sz="1200" dirty="0">
                <a:latin typeface="Helvetica"/>
                <a:cs typeface="Helvetica"/>
              </a:rPr>
              <a:t>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err="1" smtClean="0">
                <a:latin typeface="Helvetica"/>
                <a:cs typeface="Helvetica"/>
              </a:rPr>
              <a:t>topical</a:t>
            </a:r>
            <a:r>
              <a:rPr lang="fr-FR" sz="1200" dirty="0" smtClean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corticosteroids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vitamin</a:t>
            </a:r>
            <a:r>
              <a:rPr lang="fr-FR" sz="1200" dirty="0">
                <a:latin typeface="Helvetica"/>
                <a:cs typeface="Helvetica"/>
              </a:rPr>
              <a:t> D </a:t>
            </a:r>
            <a:r>
              <a:rPr lang="fr-FR" sz="1200" dirty="0" err="1">
                <a:latin typeface="Helvetica"/>
                <a:cs typeface="Helvetica"/>
              </a:rPr>
              <a:t>derivatives</a:t>
            </a:r>
            <a:r>
              <a:rPr lang="fr-FR" sz="1200" dirty="0">
                <a:latin typeface="Helvetica"/>
                <a:cs typeface="Helvetica"/>
              </a:rPr>
              <a:t>, UV-light </a:t>
            </a:r>
            <a:r>
              <a:rPr lang="fr-FR" sz="1200" dirty="0" err="1">
                <a:latin typeface="Helvetica"/>
                <a:cs typeface="Helvetica"/>
              </a:rPr>
              <a:t>based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therapies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methotrexate</a:t>
            </a:r>
            <a:r>
              <a:rPr lang="fr-FR" sz="1200" dirty="0">
                <a:latin typeface="Helvetica"/>
                <a:cs typeface="Helvetica"/>
              </a:rPr>
              <a:t>, cyclosporine, </a:t>
            </a:r>
            <a:r>
              <a:rPr lang="fr-FR" sz="1200" dirty="0" err="1">
                <a:latin typeface="Helvetica"/>
                <a:cs typeface="Helvetica"/>
              </a:rPr>
              <a:t>acitretin</a:t>
            </a:r>
            <a:r>
              <a:rPr lang="fr-FR" sz="1200" dirty="0">
                <a:latin typeface="Helvetica"/>
                <a:cs typeface="Helvetica"/>
              </a:rPr>
              <a:t>, and the </a:t>
            </a:r>
            <a:r>
              <a:rPr lang="fr-FR" sz="1200" dirty="0" err="1">
                <a:latin typeface="Helvetica"/>
                <a:cs typeface="Helvetica"/>
              </a:rPr>
              <a:t>biologic</a:t>
            </a:r>
            <a:r>
              <a:rPr lang="fr-FR" sz="1200" dirty="0">
                <a:latin typeface="Helvetica"/>
                <a:cs typeface="Helvetica"/>
              </a:rPr>
              <a:t>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smtClean="0">
                <a:latin typeface="Helvetica"/>
                <a:cs typeface="Helvetica"/>
              </a:rPr>
              <a:t>agents </a:t>
            </a:r>
            <a:r>
              <a:rPr lang="fr-FR" sz="1200" dirty="0" err="1">
                <a:latin typeface="Helvetica"/>
                <a:cs typeface="Helvetica"/>
              </a:rPr>
              <a:t>such</a:t>
            </a:r>
            <a:r>
              <a:rPr lang="fr-FR" sz="1200" dirty="0">
                <a:latin typeface="Helvetica"/>
                <a:cs typeface="Helvetica"/>
              </a:rPr>
              <a:t> as the TNF </a:t>
            </a:r>
            <a:r>
              <a:rPr lang="fr-FR" sz="1200" dirty="0" err="1">
                <a:latin typeface="Helvetica"/>
                <a:cs typeface="Helvetica"/>
              </a:rPr>
              <a:t>antagonists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etanercept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adalimumab</a:t>
            </a:r>
            <a:r>
              <a:rPr lang="fr-FR" sz="1200" dirty="0">
                <a:latin typeface="Helvetica"/>
                <a:cs typeface="Helvetica"/>
              </a:rPr>
              <a:t> and </a:t>
            </a:r>
            <a:r>
              <a:rPr lang="fr-FR" sz="1200" dirty="0" err="1">
                <a:latin typeface="Helvetica"/>
                <a:cs typeface="Helvetica"/>
              </a:rPr>
              <a:t>infliximab</a:t>
            </a:r>
            <a:r>
              <a:rPr lang="fr-FR" sz="1200" dirty="0">
                <a:latin typeface="Helvetica"/>
                <a:cs typeface="Helvetica"/>
              </a:rPr>
              <a:t>, as </a:t>
            </a:r>
            <a:r>
              <a:rPr lang="fr-FR" sz="1200" dirty="0" err="1">
                <a:latin typeface="Helvetica"/>
                <a:cs typeface="Helvetica"/>
              </a:rPr>
              <a:t>well</a:t>
            </a:r>
            <a:r>
              <a:rPr lang="fr-FR" sz="1200" dirty="0">
                <a:latin typeface="Helvetica"/>
                <a:cs typeface="Helvetica"/>
              </a:rPr>
              <a:t> as the anti-p40 IL12/23 agent </a:t>
            </a:r>
            <a:r>
              <a:rPr lang="fr-FR" sz="1200" dirty="0" err="1">
                <a:latin typeface="Helvetica"/>
                <a:cs typeface="Helvetica"/>
              </a:rPr>
              <a:t>ustekinumab</a:t>
            </a:r>
            <a:r>
              <a:rPr lang="fr-FR" sz="1200" dirty="0">
                <a:latin typeface="Helvetica"/>
                <a:cs typeface="Helvetica"/>
              </a:rPr>
              <a:t>. </a:t>
            </a:r>
            <a:endParaRPr lang="fr-FR" sz="1200" dirty="0" smtClean="0">
              <a:latin typeface="Helvetica"/>
              <a:cs typeface="Helvetica"/>
            </a:endParaRPr>
          </a:p>
          <a:p>
            <a:r>
              <a:rPr lang="fr-FR" sz="1200" dirty="0" err="1" smtClean="0">
                <a:latin typeface="Helvetica"/>
                <a:cs typeface="Helvetica"/>
              </a:rPr>
              <a:t>Newer</a:t>
            </a:r>
            <a:r>
              <a:rPr lang="fr-FR" sz="1200" dirty="0">
                <a:latin typeface="Helvetica"/>
                <a:cs typeface="Helvetica"/>
              </a:rPr>
              <a:t>, </a:t>
            </a:r>
            <a:r>
              <a:rPr lang="fr-FR" sz="1200" dirty="0" err="1">
                <a:latin typeface="Helvetica"/>
                <a:cs typeface="Helvetica"/>
              </a:rPr>
              <a:t>very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promising</a:t>
            </a:r>
            <a:r>
              <a:rPr lang="fr-FR" sz="1200" dirty="0">
                <a:latin typeface="Helvetica"/>
                <a:cs typeface="Helvetica"/>
              </a:rPr>
              <a:t>, agents </a:t>
            </a:r>
            <a:r>
              <a:rPr lang="fr-FR" sz="1200" dirty="0" err="1">
                <a:latin typeface="Helvetica"/>
                <a:cs typeface="Helvetica"/>
              </a:rPr>
              <a:t>aiming</a:t>
            </a:r>
            <a:r>
              <a:rPr lang="fr-FR" sz="1200" dirty="0">
                <a:latin typeface="Helvetica"/>
                <a:cs typeface="Helvetica"/>
              </a:rPr>
              <a:t> the Th17 </a:t>
            </a:r>
            <a:r>
              <a:rPr lang="fr-FR" sz="1200" dirty="0" err="1">
                <a:latin typeface="Helvetica"/>
                <a:cs typeface="Helvetica"/>
              </a:rPr>
              <a:t>pathway</a:t>
            </a:r>
            <a:r>
              <a:rPr lang="fr-FR" sz="1200" dirty="0">
                <a:latin typeface="Helvetica"/>
                <a:cs typeface="Helvetica"/>
              </a:rPr>
              <a:t> are </a:t>
            </a:r>
            <a:r>
              <a:rPr lang="fr-FR" sz="1200" dirty="0" err="1">
                <a:latin typeface="Helvetica"/>
                <a:cs typeface="Helvetica"/>
              </a:rPr>
              <a:t>under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fr-FR" sz="1200" dirty="0" err="1">
                <a:latin typeface="Helvetica"/>
                <a:cs typeface="Helvetica"/>
              </a:rPr>
              <a:t>development</a:t>
            </a:r>
            <a:r>
              <a:rPr lang="fr-FR" sz="1200" dirty="0">
                <a:latin typeface="Helvetica"/>
                <a:cs typeface="Helvetica"/>
              </a:rPr>
              <a:t> for psoriasis.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550" y="3556695"/>
            <a:ext cx="72189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/>
              <a:t>Lancet. 2015 Sep 5;386(9997):983-94. </a:t>
            </a:r>
            <a:r>
              <a:rPr lang="fr-FR" sz="1400" u="sng" dirty="0" err="1"/>
              <a:t>doi</a:t>
            </a:r>
            <a:r>
              <a:rPr lang="fr-FR" sz="1400" u="sng" dirty="0"/>
              <a:t>: 10.1016/S0140-6736(14)61909-7. </a:t>
            </a:r>
            <a:r>
              <a:rPr lang="fr-FR" sz="1400" u="sng" dirty="0" err="1"/>
              <a:t>Epub</a:t>
            </a:r>
            <a:r>
              <a:rPr lang="fr-FR" sz="1400" u="sng" dirty="0"/>
              <a:t> 2015 May 27.</a:t>
            </a:r>
          </a:p>
          <a:p>
            <a:r>
              <a:rPr lang="fr-FR" sz="1400" b="1" u="sng" dirty="0"/>
              <a:t>Psoriasis.</a:t>
            </a:r>
          </a:p>
          <a:p>
            <a:r>
              <a:rPr lang="fr-FR" sz="1400" u="sng" dirty="0">
                <a:hlinkClick r:id="rId6"/>
              </a:rPr>
              <a:t>Boehncke WH1, </a:t>
            </a:r>
            <a:r>
              <a:rPr lang="fr-FR" sz="1400" u="sng" dirty="0">
                <a:hlinkClick r:id="rId7"/>
              </a:rPr>
              <a:t>Schön MP2.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08550" y="4287089"/>
            <a:ext cx="53728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dirty="0">
                <a:hlinkClick r:id="rId8"/>
              </a:rPr>
              <a:t>Review</a:t>
            </a:r>
            <a:r>
              <a:rPr lang="fr-FR" sz="1400" u="sng" dirty="0">
                <a:hlinkClick r:id="rId8"/>
              </a:rPr>
              <a:t> of safety and efficacy of approved systemic </a:t>
            </a:r>
            <a:r>
              <a:rPr lang="fr-FR" sz="1400" b="1" u="sng" dirty="0">
                <a:hlinkClick r:id="rId8"/>
              </a:rPr>
              <a:t>psoriasis</a:t>
            </a:r>
            <a:r>
              <a:rPr lang="fr-FR" sz="1400" u="sng" dirty="0">
                <a:hlinkClick r:id="rId8"/>
              </a:rPr>
              <a:t> therapies.</a:t>
            </a:r>
          </a:p>
          <a:p>
            <a:r>
              <a:rPr lang="fr-FR" sz="1400" dirty="0" err="1"/>
              <a:t>Kaushik</a:t>
            </a:r>
            <a:r>
              <a:rPr lang="fr-FR" sz="1400" dirty="0"/>
              <a:t> SB, </a:t>
            </a:r>
            <a:r>
              <a:rPr lang="fr-FR" sz="1400" dirty="0" err="1"/>
              <a:t>Lebwohl</a:t>
            </a:r>
            <a:r>
              <a:rPr lang="fr-FR" sz="1400" dirty="0"/>
              <a:t> MG.</a:t>
            </a:r>
          </a:p>
          <a:p>
            <a:r>
              <a:rPr lang="da-DK" sz="1400" dirty="0"/>
              <a:t>Int J </a:t>
            </a:r>
            <a:r>
              <a:rPr lang="da-DK" sz="1400" dirty="0" err="1"/>
              <a:t>Dermatol</a:t>
            </a:r>
            <a:r>
              <a:rPr lang="da-DK" sz="1400" dirty="0"/>
              <a:t>. 2018 </a:t>
            </a:r>
            <a:r>
              <a:rPr lang="da-DK" sz="1400" dirty="0" err="1"/>
              <a:t>Sep</a:t>
            </a:r>
            <a:r>
              <a:rPr lang="da-DK" sz="1400" dirty="0"/>
              <a:t> 23.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246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47414" y="170780"/>
            <a:ext cx="160122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References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17100" y="879184"/>
            <a:ext cx="67775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dirty="0">
                <a:hlinkClick r:id="rId4"/>
              </a:rPr>
              <a:t>Psoriasis</a:t>
            </a:r>
            <a:r>
              <a:rPr lang="fr-FR" sz="1400" u="sng" dirty="0">
                <a:hlinkClick r:id="rId4"/>
              </a:rPr>
              <a:t> and metabolic and cardiovascular comorbidities in children: A systematic </a:t>
            </a:r>
            <a:r>
              <a:rPr lang="fr-FR" sz="1400" b="1" u="sng" dirty="0">
                <a:hlinkClick r:id="rId4"/>
              </a:rPr>
              <a:t>review</a:t>
            </a:r>
            <a:r>
              <a:rPr lang="fr-FR" sz="1400" u="sng" dirty="0">
                <a:hlinkClick r:id="rId4"/>
              </a:rPr>
              <a:t>.</a:t>
            </a:r>
          </a:p>
          <a:p>
            <a:r>
              <a:rPr lang="fr-FR" sz="1400" dirty="0" err="1"/>
              <a:t>Badaoui</a:t>
            </a:r>
            <a:r>
              <a:rPr lang="fr-FR" sz="1400" dirty="0"/>
              <a:t> A, </a:t>
            </a:r>
            <a:r>
              <a:rPr lang="fr-FR" sz="1400" dirty="0" err="1"/>
              <a:t>Tounian</a:t>
            </a:r>
            <a:r>
              <a:rPr lang="fr-FR" sz="1400" dirty="0"/>
              <a:t> P, Mahé E.</a:t>
            </a:r>
          </a:p>
          <a:p>
            <a:r>
              <a:rPr lang="de-DE" sz="1400" dirty="0" err="1"/>
              <a:t>Arch</a:t>
            </a:r>
            <a:r>
              <a:rPr lang="de-DE" sz="1400" dirty="0"/>
              <a:t> </a:t>
            </a:r>
            <a:r>
              <a:rPr lang="de-DE" sz="1400" dirty="0" err="1"/>
              <a:t>Pediatr</a:t>
            </a:r>
            <a:r>
              <a:rPr lang="de-DE" sz="1400" dirty="0"/>
              <a:t>. 2019 Jan 10. 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108550" y="1736660"/>
            <a:ext cx="88793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>
                <a:hlinkClick r:id="rId5"/>
              </a:rPr>
              <a:t>Persistence and Effectiveness of Non-Biologic Systemic Therapies for Moderate-Severe </a:t>
            </a:r>
            <a:r>
              <a:rPr lang="fr-FR" sz="1400" b="1" u="sng" dirty="0">
                <a:hlinkClick r:id="rId5"/>
              </a:rPr>
              <a:t>Psoriasis</a:t>
            </a:r>
            <a:r>
              <a:rPr lang="fr-FR" sz="1400" u="sng" dirty="0">
                <a:hlinkClick r:id="rId5"/>
              </a:rPr>
              <a:t> in Adults: a </a:t>
            </a:r>
            <a:r>
              <a:rPr lang="fr-FR" sz="1400" u="sng" dirty="0" smtClean="0">
                <a:hlinkClick r:id="rId5"/>
              </a:rPr>
              <a:t>Systematic</a:t>
            </a:r>
          </a:p>
          <a:p>
            <a:r>
              <a:rPr lang="fr-FR" sz="1400" u="sng" dirty="0" smtClean="0">
                <a:hlinkClick r:id="rId5"/>
              </a:rPr>
              <a:t> </a:t>
            </a:r>
            <a:r>
              <a:rPr lang="fr-FR" sz="1400" b="1" u="sng" dirty="0">
                <a:hlinkClick r:id="rId5"/>
              </a:rPr>
              <a:t>Review</a:t>
            </a:r>
            <a:r>
              <a:rPr lang="fr-FR" sz="1400" u="sng" dirty="0">
                <a:hlinkClick r:id="rId5"/>
              </a:rPr>
              <a:t>.</a:t>
            </a:r>
          </a:p>
          <a:p>
            <a:r>
              <a:rPr lang="fr-FR" sz="1400" dirty="0" err="1"/>
              <a:t>Mason</a:t>
            </a:r>
            <a:r>
              <a:rPr lang="fr-FR" sz="1400" dirty="0"/>
              <a:t> KJ, Williams S, </a:t>
            </a:r>
            <a:r>
              <a:rPr lang="fr-FR" sz="1400" dirty="0" err="1"/>
              <a:t>Yiu</a:t>
            </a:r>
            <a:r>
              <a:rPr lang="fr-FR" sz="1400" dirty="0"/>
              <a:t> ZZN, </a:t>
            </a:r>
            <a:r>
              <a:rPr lang="fr-FR" sz="1400" dirty="0" err="1"/>
              <a:t>McElhone</a:t>
            </a:r>
            <a:r>
              <a:rPr lang="fr-FR" sz="1400" dirty="0"/>
              <a:t> K, Ashcroft DM, </a:t>
            </a:r>
            <a:r>
              <a:rPr lang="fr-FR" sz="1400" dirty="0" err="1"/>
              <a:t>Kleyn</a:t>
            </a:r>
            <a:r>
              <a:rPr lang="fr-FR" sz="1400" dirty="0"/>
              <a:t> CE, </a:t>
            </a:r>
            <a:r>
              <a:rPr lang="fr-FR" sz="1400" dirty="0" err="1"/>
              <a:t>Jabbar</a:t>
            </a:r>
            <a:r>
              <a:rPr lang="fr-FR" sz="1400" dirty="0"/>
              <a:t>-Lopez ZK, Owen CM, Reynolds NJ, Smith CH, </a:t>
            </a:r>
            <a:endParaRPr lang="fr-FR" sz="1400" dirty="0" smtClean="0"/>
          </a:p>
          <a:p>
            <a:r>
              <a:rPr lang="fr-FR" sz="1400" dirty="0" smtClean="0"/>
              <a:t>Wilson </a:t>
            </a:r>
            <a:r>
              <a:rPr lang="fr-FR" sz="1400" dirty="0"/>
              <a:t>N, Warren RB, Griffiths CEM.</a:t>
            </a:r>
          </a:p>
          <a:p>
            <a:r>
              <a:rPr lang="da-DK" sz="1400" dirty="0" err="1"/>
              <a:t>Br</a:t>
            </a:r>
            <a:r>
              <a:rPr lang="da-DK" sz="1400" dirty="0"/>
              <a:t> J </a:t>
            </a:r>
            <a:r>
              <a:rPr lang="da-DK" sz="1400" dirty="0" err="1"/>
              <a:t>Dermatol</a:t>
            </a:r>
            <a:r>
              <a:rPr lang="da-DK" sz="1400" dirty="0"/>
              <a:t>. 2019 Jan 10. 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108550" y="2789512"/>
            <a:ext cx="32700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>
                <a:hlinkClick r:id="rId6"/>
              </a:rPr>
              <a:t>Biologics and </a:t>
            </a:r>
            <a:r>
              <a:rPr lang="fr-FR" sz="1400" b="1" u="sng" dirty="0">
                <a:hlinkClick r:id="rId6"/>
              </a:rPr>
              <a:t>Psoriasis</a:t>
            </a:r>
            <a:r>
              <a:rPr lang="fr-FR" sz="1400" u="sng" dirty="0">
                <a:hlinkClick r:id="rId6"/>
              </a:rPr>
              <a:t>: The Beat Goes On.</a:t>
            </a:r>
          </a:p>
          <a:p>
            <a:r>
              <a:rPr lang="fr-FR" sz="1400" dirty="0"/>
              <a:t>Kim HJ, </a:t>
            </a:r>
            <a:r>
              <a:rPr lang="fr-FR" sz="1400" dirty="0" err="1"/>
              <a:t>Lebwohl</a:t>
            </a:r>
            <a:r>
              <a:rPr lang="fr-FR" sz="1400" dirty="0"/>
              <a:t> MG.</a:t>
            </a:r>
          </a:p>
          <a:p>
            <a:r>
              <a:rPr lang="da-DK" sz="1400" dirty="0" err="1"/>
              <a:t>Dermatol</a:t>
            </a:r>
            <a:r>
              <a:rPr lang="da-DK" sz="1400" dirty="0"/>
              <a:t> </a:t>
            </a:r>
            <a:r>
              <a:rPr lang="da-DK" sz="1400" dirty="0" err="1"/>
              <a:t>Clin</a:t>
            </a:r>
            <a:r>
              <a:rPr lang="da-DK" sz="1400" dirty="0"/>
              <a:t>. 2019 Jan;37(1):29-36. 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08550" y="3744383"/>
            <a:ext cx="3798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>
                <a:hlinkClick r:id="rId7"/>
              </a:rPr>
              <a:t>Phototherapy.</a:t>
            </a:r>
          </a:p>
          <a:p>
            <a:r>
              <a:rPr lang="fr-FR" sz="1400" dirty="0"/>
              <a:t>Singer S, </a:t>
            </a:r>
            <a:r>
              <a:rPr lang="fr-FR" sz="1400" dirty="0" err="1"/>
              <a:t>Berneburg</a:t>
            </a:r>
            <a:r>
              <a:rPr lang="fr-FR" sz="1400" dirty="0"/>
              <a:t> M.</a:t>
            </a:r>
          </a:p>
          <a:p>
            <a:r>
              <a:rPr lang="de-DE" sz="1400" dirty="0"/>
              <a:t>J </a:t>
            </a:r>
            <a:r>
              <a:rPr lang="de-DE" sz="1400" dirty="0" err="1"/>
              <a:t>Dtsch</a:t>
            </a:r>
            <a:r>
              <a:rPr lang="de-DE" sz="1400" dirty="0"/>
              <a:t> </a:t>
            </a:r>
            <a:r>
              <a:rPr lang="de-DE" sz="1400" dirty="0" err="1"/>
              <a:t>Dermatol</a:t>
            </a:r>
            <a:r>
              <a:rPr lang="de-DE" sz="1400" dirty="0"/>
              <a:t> Ges. 2018 Sep;16(9):1120-1129.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241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95457" y="201558"/>
            <a:ext cx="3775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 Psoriasis patients support groups</a:t>
            </a:r>
            <a:endParaRPr lang="fr-FR" sz="2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716432" y="1519578"/>
            <a:ext cx="847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GIPSO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86171" y="2149117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www.gipso.info</a:t>
            </a:r>
            <a:r>
              <a:rPr lang="fr-FR" dirty="0"/>
              <a:t>/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886098" y="716372"/>
            <a:ext cx="4510720" cy="44012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/>
              <a:t>GIPSO </a:t>
            </a:r>
            <a:r>
              <a:rPr lang="fr-FR" sz="1400" b="1" dirty="0" err="1"/>
              <a:t>asbl</a:t>
            </a:r>
            <a:endParaRPr lang="fr-FR" sz="1400" dirty="0"/>
          </a:p>
          <a:p>
            <a:r>
              <a:rPr lang="fr-FR" sz="1400" b="1" dirty="0"/>
              <a:t>Siège social :</a:t>
            </a:r>
            <a:endParaRPr lang="fr-FR" sz="1400" dirty="0"/>
          </a:p>
          <a:p>
            <a:r>
              <a:rPr lang="fr-FR" sz="1400" dirty="0"/>
              <a:t>Rue du </a:t>
            </a:r>
            <a:r>
              <a:rPr lang="fr-FR" sz="1400" dirty="0" err="1"/>
              <a:t>Moria</a:t>
            </a:r>
            <a:r>
              <a:rPr lang="fr-FR" sz="1400" dirty="0"/>
              <a:t>, 36, 6032 Mont-sur-</a:t>
            </a:r>
            <a:r>
              <a:rPr lang="fr-FR" sz="1400" dirty="0" err="1"/>
              <a:t>Marchienne</a:t>
            </a:r>
            <a:endParaRPr lang="fr-FR" sz="1400" dirty="0"/>
          </a:p>
          <a:p>
            <a:r>
              <a:rPr lang="fr-FR" sz="1400" dirty="0"/>
              <a:t>Internet : </a:t>
            </a:r>
            <a:r>
              <a:rPr lang="fr-FR" sz="1400" b="1" u="sng" dirty="0">
                <a:hlinkClick r:id="rId4"/>
              </a:rPr>
              <a:t>www.gipso.info</a:t>
            </a:r>
            <a:endParaRPr lang="fr-FR" sz="1400" u="sng" dirty="0">
              <a:hlinkClick r:id="rId4"/>
            </a:endParaRPr>
          </a:p>
          <a:p>
            <a:endParaRPr lang="fr-FR" sz="1400" dirty="0"/>
          </a:p>
          <a:p>
            <a:r>
              <a:rPr lang="fr-FR" sz="1400" b="1" dirty="0"/>
              <a:t>Présidente</a:t>
            </a:r>
            <a:endParaRPr lang="fr-FR" sz="1400" dirty="0"/>
          </a:p>
          <a:p>
            <a:r>
              <a:rPr lang="fr-FR" sz="1400" dirty="0"/>
              <a:t>Antoinette Romeo</a:t>
            </a:r>
          </a:p>
          <a:p>
            <a:r>
              <a:rPr lang="fr-FR" sz="1400" dirty="0"/>
              <a:t>Rue du </a:t>
            </a:r>
            <a:r>
              <a:rPr lang="fr-FR" sz="1400" dirty="0" err="1"/>
              <a:t>Moria</a:t>
            </a:r>
            <a:r>
              <a:rPr lang="fr-FR" sz="1400" dirty="0"/>
              <a:t>, 36, 6032 Mont-sur-</a:t>
            </a:r>
            <a:r>
              <a:rPr lang="fr-FR" sz="1400" dirty="0" err="1"/>
              <a:t>Marchienne</a:t>
            </a:r>
            <a:endParaRPr lang="fr-FR" sz="1400" dirty="0"/>
          </a:p>
          <a:p>
            <a:r>
              <a:rPr lang="fr-FR" sz="1400" dirty="0"/>
              <a:t>Tél. : 071 43.63.19 </a:t>
            </a:r>
            <a:r>
              <a:rPr lang="fr-FR" sz="1400" u="sng" dirty="0">
                <a:hlinkClick r:id="rId5"/>
              </a:rPr>
              <a:t>romeoandjuliet274@hotmail.com</a:t>
            </a:r>
          </a:p>
          <a:p>
            <a:endParaRPr lang="fr-FR" sz="1400" dirty="0"/>
          </a:p>
          <a:p>
            <a:r>
              <a:rPr lang="fr-FR" sz="1400" b="1" dirty="0"/>
              <a:t>Fondateur et président honorair</a:t>
            </a:r>
            <a:r>
              <a:rPr lang="fr-FR" sz="1400" dirty="0"/>
              <a:t>e</a:t>
            </a:r>
          </a:p>
          <a:p>
            <a:r>
              <a:rPr lang="fr-FR" sz="1400" dirty="0"/>
              <a:t>Jules Leroux</a:t>
            </a:r>
          </a:p>
          <a:p>
            <a:endParaRPr lang="fr-FR" sz="1400" dirty="0"/>
          </a:p>
          <a:p>
            <a:r>
              <a:rPr lang="fr-FR" sz="1400" b="1" dirty="0"/>
              <a:t>Trésorier</a:t>
            </a:r>
            <a:endParaRPr lang="fr-FR" sz="1400" dirty="0"/>
          </a:p>
          <a:p>
            <a:r>
              <a:rPr lang="fr-FR" sz="1400" dirty="0"/>
              <a:t>Philippe </a:t>
            </a:r>
            <a:r>
              <a:rPr lang="fr-FR" sz="1400" dirty="0" err="1"/>
              <a:t>Piels</a:t>
            </a:r>
            <a:r>
              <a:rPr lang="fr-FR" sz="1400" dirty="0"/>
              <a:t> Route d’Arlon, 2C, L 8310 Capellen</a:t>
            </a:r>
          </a:p>
          <a:p>
            <a:r>
              <a:rPr lang="pl-PL" sz="1400" dirty="0" err="1"/>
              <a:t>Tél</a:t>
            </a:r>
            <a:r>
              <a:rPr lang="pl-PL" sz="1400" dirty="0"/>
              <a:t>. : 00 352 39 74 25 </a:t>
            </a:r>
            <a:r>
              <a:rPr lang="pl-PL" sz="1400" u="sng" dirty="0">
                <a:hlinkClick r:id="rId6"/>
              </a:rPr>
              <a:t>info@gipso.info</a:t>
            </a:r>
          </a:p>
          <a:p>
            <a:endParaRPr lang="pl-PL" sz="1400" dirty="0"/>
          </a:p>
          <a:p>
            <a:r>
              <a:rPr lang="pl-PL" sz="1400" b="1" dirty="0" err="1"/>
              <a:t>Secrétariat</a:t>
            </a:r>
            <a:endParaRPr lang="pl-PL" sz="1400" dirty="0"/>
          </a:p>
          <a:p>
            <a:r>
              <a:rPr lang="pl-PL" sz="1400" dirty="0" err="1"/>
              <a:t>Viviane</a:t>
            </a:r>
            <a:r>
              <a:rPr lang="pl-PL" sz="1400" dirty="0"/>
              <a:t> </a:t>
            </a:r>
            <a:r>
              <a:rPr lang="pl-PL" sz="1400" dirty="0" err="1"/>
              <a:t>Fiévet</a:t>
            </a:r>
            <a:r>
              <a:rPr lang="pl-PL" sz="1400" dirty="0"/>
              <a:t> </a:t>
            </a:r>
            <a:r>
              <a:rPr lang="pl-PL" sz="1400" dirty="0" err="1"/>
              <a:t>Rue</a:t>
            </a:r>
            <a:r>
              <a:rPr lang="pl-PL" sz="1400" dirty="0"/>
              <a:t> de la </a:t>
            </a:r>
            <a:r>
              <a:rPr lang="pl-PL" sz="1400" dirty="0" err="1"/>
              <a:t>Prairie</a:t>
            </a:r>
            <a:r>
              <a:rPr lang="pl-PL" sz="1400" dirty="0"/>
              <a:t>, 14, 6140 Fontaine-</a:t>
            </a:r>
            <a:r>
              <a:rPr lang="pl-PL" sz="1400" dirty="0" err="1"/>
              <a:t>l’Evêque</a:t>
            </a:r>
            <a:endParaRPr lang="pl-PL" sz="1400" dirty="0"/>
          </a:p>
          <a:p>
            <a:r>
              <a:rPr lang="pl-PL" sz="1400" dirty="0" err="1"/>
              <a:t>Tél</a:t>
            </a:r>
            <a:r>
              <a:rPr lang="pl-PL" sz="1400" dirty="0"/>
              <a:t>. : 071 52 91 71 </a:t>
            </a:r>
            <a:r>
              <a:rPr lang="pl-PL" sz="1400" u="sng" dirty="0">
                <a:hlinkClick r:id="rId7"/>
              </a:rPr>
              <a:t>viviane.fievet@gmail.com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29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6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0" y="1"/>
            <a:ext cx="3238500" cy="51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7" name="ZoneTexte 9"/>
          <p:cNvSpPr txBox="1">
            <a:spLocks noChangeArrowheads="1"/>
          </p:cNvSpPr>
          <p:nvPr/>
        </p:nvSpPr>
        <p:spPr bwMode="auto">
          <a:xfrm>
            <a:off x="7000187" y="51204"/>
            <a:ext cx="20826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dirty="0" err="1">
                <a:solidFill>
                  <a:srgbClr val="000000"/>
                </a:solidFill>
                <a:latin typeface="Helvetica"/>
                <a:cs typeface="Helvetica"/>
              </a:rPr>
              <a:t>Department</a:t>
            </a:r>
            <a:r>
              <a:rPr lang="fr-FR" sz="1200" dirty="0">
                <a:solidFill>
                  <a:srgbClr val="000000"/>
                </a:solidFill>
                <a:latin typeface="Helvetica"/>
                <a:cs typeface="Helvetica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Helvetica"/>
                <a:cs typeface="Helvetica"/>
              </a:rPr>
              <a:t>Dermatology</a:t>
            </a:r>
            <a:endParaRPr lang="fr-FR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9" name="Imag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30" y="571500"/>
            <a:ext cx="4603571" cy="239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944" y="1796211"/>
            <a:ext cx="4994320" cy="19759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4013" y="4466595"/>
            <a:ext cx="5091257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000000"/>
                </a:solidFill>
              </a:rPr>
              <a:t>Thank</a:t>
            </a:r>
            <a:r>
              <a:rPr lang="fr-FR" sz="3200" b="1" dirty="0">
                <a:solidFill>
                  <a:srgbClr val="000000"/>
                </a:solidFill>
              </a:rPr>
              <a:t> </a:t>
            </a:r>
            <a:r>
              <a:rPr lang="fr-FR" sz="3200" b="1" dirty="0" err="1">
                <a:solidFill>
                  <a:srgbClr val="000000"/>
                </a:solidFill>
              </a:rPr>
              <a:t>you</a:t>
            </a:r>
            <a:r>
              <a:rPr lang="fr-FR" sz="3200" b="1" dirty="0">
                <a:solidFill>
                  <a:srgbClr val="000000"/>
                </a:solidFill>
              </a:rPr>
              <a:t> for </a:t>
            </a:r>
            <a:r>
              <a:rPr lang="fr-FR" sz="3200" b="1" dirty="0" err="1">
                <a:solidFill>
                  <a:srgbClr val="000000"/>
                </a:solidFill>
              </a:rPr>
              <a:t>your</a:t>
            </a:r>
            <a:r>
              <a:rPr lang="fr-FR" sz="3200" b="1" dirty="0">
                <a:solidFill>
                  <a:srgbClr val="000000"/>
                </a:solidFill>
              </a:rPr>
              <a:t> attention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8"/>
            <a:ext cx="757590" cy="56819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33041" y="3089236"/>
            <a:ext cx="30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CHU </a:t>
            </a:r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 err="1"/>
              <a:t>H</a:t>
            </a:r>
            <a:r>
              <a:rPr lang="fr-FR" dirty="0" err="1" smtClean="0"/>
              <a:t>ospital</a:t>
            </a:r>
            <a:r>
              <a:rPr lang="fr-FR" dirty="0" smtClean="0"/>
              <a:t>, Liège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099667" y="3920351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CIO </a:t>
            </a:r>
            <a:r>
              <a:rPr lang="fr-FR" dirty="0" err="1" smtClean="0"/>
              <a:t>Integrated</a:t>
            </a:r>
            <a:r>
              <a:rPr lang="fr-FR" dirty="0" smtClean="0"/>
              <a:t> Cancer Center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92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"/>
            <a:ext cx="2915816" cy="517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2288" y="62507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00"/>
                </a:solidFill>
              </a:rPr>
              <a:t>Department</a:t>
            </a:r>
            <a:r>
              <a:rPr lang="fr-FR" sz="1200" dirty="0" smtClean="0">
                <a:solidFill>
                  <a:srgbClr val="000000"/>
                </a:solidFill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</a:rPr>
              <a:t>Dermatology</a:t>
            </a: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28184" y="766907"/>
            <a:ext cx="2544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 Psoriasis  </a:t>
            </a:r>
            <a:endParaRPr lang="fr-FR" sz="4800" dirty="0"/>
          </a:p>
        </p:txBody>
      </p:sp>
      <p:sp>
        <p:nvSpPr>
          <p:cNvPr id="8" name="ZoneTexte 7"/>
          <p:cNvSpPr txBox="1"/>
          <p:nvPr/>
        </p:nvSpPr>
        <p:spPr>
          <a:xfrm>
            <a:off x="299875" y="1624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17391" y="2204672"/>
            <a:ext cx="17640" cy="19753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35031" y="4180058"/>
            <a:ext cx="65708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lèche vers le haut 12"/>
          <p:cNvSpPr/>
          <p:nvPr/>
        </p:nvSpPr>
        <p:spPr>
          <a:xfrm>
            <a:off x="939316" y="4418163"/>
            <a:ext cx="149938" cy="59038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496889" y="452398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Temps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76397" y="1922474"/>
            <a:ext cx="7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Crises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939316" y="3121816"/>
            <a:ext cx="242547" cy="9700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779665" y="3315827"/>
            <a:ext cx="1130892" cy="7760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075294" y="3315827"/>
            <a:ext cx="242547" cy="7760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527570" y="2901348"/>
            <a:ext cx="242547" cy="1188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076864" y="3451700"/>
            <a:ext cx="242547" cy="6385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575054" y="3606843"/>
            <a:ext cx="1306259" cy="4709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314161" y="4568081"/>
            <a:ext cx="189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Elément inaugural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3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latin typeface="Times New Roman" charset="0"/>
                <a:ea typeface="ヒラギノ角ゴ Pro W3" charset="0"/>
                <a:cs typeface="ヒラギノ角ゴ Pro W3" charset="0"/>
              </a:rPr>
              <a:t>Pathogénèse du psoriasis</a:t>
            </a:r>
          </a:p>
        </p:txBody>
      </p:sp>
      <p:pic>
        <p:nvPicPr>
          <p:cNvPr id="3174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4" y="1069181"/>
            <a:ext cx="8029575" cy="393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4067176" y="2928937"/>
            <a:ext cx="504825" cy="21550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331914" y="3813573"/>
            <a:ext cx="503237" cy="21669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7596189" y="4299348"/>
            <a:ext cx="504825" cy="21669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6732588" y="2386012"/>
            <a:ext cx="503237" cy="21550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9" name="Imag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363" y="1"/>
            <a:ext cx="1257277" cy="4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5510</TotalTime>
  <Words>4204</Words>
  <Application>Microsoft Office PowerPoint</Application>
  <PresentationFormat>Affichage à l'écran (16:9)</PresentationFormat>
  <Paragraphs>562</Paragraphs>
  <Slides>75</Slides>
  <Notes>20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83" baseType="lpstr">
      <vt:lpstr>ＭＳ Ｐゴシック</vt:lpstr>
      <vt:lpstr>Arial</vt:lpstr>
      <vt:lpstr>Calibri</vt:lpstr>
      <vt:lpstr>Helvetica</vt:lpstr>
      <vt:lpstr>Times New Roman</vt:lpstr>
      <vt:lpstr>ヒラギノ角ゴ Pro W3</vt:lpstr>
      <vt:lpstr>Thème Office</vt:lpstr>
      <vt:lpstr>Document</vt:lpstr>
      <vt:lpstr>Présentation PowerPoint</vt:lpstr>
      <vt:lpstr>Présentation PowerPoint</vt:lpstr>
      <vt:lpstr>Présentation PowerPoint</vt:lpstr>
      <vt:lpstr>Care pathways in dermato-oncology</vt:lpstr>
      <vt:lpstr>Présentation PowerPoint</vt:lpstr>
      <vt:lpstr>Présentation PowerPoint</vt:lpstr>
      <vt:lpstr>Présentation PowerPoint</vt:lpstr>
      <vt:lpstr>Présentation PowerPoint</vt:lpstr>
      <vt:lpstr>Pathogénèse du psoriasis</vt:lpstr>
      <vt:lpstr>Pathogénèse du psoriasis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Psoriasis unguéal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Psoriasis de l’enfant</vt:lpstr>
      <vt:lpstr>Présentation PowerPoint</vt:lpstr>
      <vt:lpstr>Présentation PowerPoint</vt:lpstr>
      <vt:lpstr>Présentation PowerPoint</vt:lpstr>
      <vt:lpstr>Présentation PowerPoint</vt:lpstr>
      <vt:lpstr>Différentes formes de psoriasis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Comorbidités du psoriasis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Photothérapie </vt:lpstr>
      <vt:lpstr>Photothérapie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Arjen Nikkels</dc:creator>
  <cp:lastModifiedBy>Windows User</cp:lastModifiedBy>
  <cp:revision>29</cp:revision>
  <dcterms:created xsi:type="dcterms:W3CDTF">2019-01-14T11:06:54Z</dcterms:created>
  <dcterms:modified xsi:type="dcterms:W3CDTF">2019-01-18T09:59:33Z</dcterms:modified>
</cp:coreProperties>
</file>