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2" r:id="rId2"/>
    <p:sldId id="340" r:id="rId3"/>
    <p:sldId id="325" r:id="rId4"/>
    <p:sldId id="309" r:id="rId5"/>
    <p:sldId id="304" r:id="rId6"/>
    <p:sldId id="305" r:id="rId7"/>
    <p:sldId id="306" r:id="rId8"/>
    <p:sldId id="307" r:id="rId9"/>
    <p:sldId id="330" r:id="rId10"/>
    <p:sldId id="331" r:id="rId11"/>
    <p:sldId id="308" r:id="rId12"/>
    <p:sldId id="335" r:id="rId13"/>
    <p:sldId id="303" r:id="rId14"/>
    <p:sldId id="329" r:id="rId15"/>
    <p:sldId id="337" r:id="rId16"/>
    <p:sldId id="310" r:id="rId17"/>
    <p:sldId id="311" r:id="rId18"/>
    <p:sldId id="313" r:id="rId19"/>
    <p:sldId id="323" r:id="rId20"/>
    <p:sldId id="314" r:id="rId21"/>
    <p:sldId id="347" r:id="rId22"/>
    <p:sldId id="346" r:id="rId23"/>
    <p:sldId id="345" r:id="rId24"/>
    <p:sldId id="348" r:id="rId25"/>
    <p:sldId id="344" r:id="rId26"/>
    <p:sldId id="343" r:id="rId27"/>
    <p:sldId id="342" r:id="rId28"/>
    <p:sldId id="349" r:id="rId29"/>
    <p:sldId id="327" r:id="rId30"/>
    <p:sldId id="334" r:id="rId31"/>
    <p:sldId id="333" r:id="rId32"/>
    <p:sldId id="301" r:id="rId33"/>
    <p:sldId id="338" r:id="rId34"/>
    <p:sldId id="300" r:id="rId35"/>
    <p:sldId id="299" r:id="rId36"/>
    <p:sldId id="298" r:id="rId37"/>
    <p:sldId id="324" r:id="rId38"/>
    <p:sldId id="339" r:id="rId39"/>
    <p:sldId id="328" r:id="rId40"/>
    <p:sldId id="321" r:id="rId41"/>
    <p:sldId id="322" r:id="rId42"/>
    <p:sldId id="319" r:id="rId43"/>
    <p:sldId id="326" r:id="rId44"/>
    <p:sldId id="312" r:id="rId4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DA6883-6025-4B7B-AE8F-A911D9AA0066}" v="54" dt="2021-11-12T15:20:46.263"/>
    <p1510:client id="{0FBE77FE-3E1F-4B1F-855D-B378EBB96537}" v="36" dt="2021-11-18T15:36:20.056"/>
    <p1510:client id="{1E7A8A00-72BE-4B50-9B34-9C33857EA8C5}" v="25" dt="2021-11-23T13:40:26.052"/>
    <p1510:client id="{2835F9D0-3E7A-4522-8E61-87BC5BAF5C7E}" v="3" dt="2021-11-19T17:12:47.131"/>
    <p1510:client id="{4516CBC7-8901-4048-83F4-8321E6917470}" v="24" dt="2021-11-18T14:27:14.011"/>
    <p1510:client id="{A302A984-405C-4375-9BAC-3A4CFA79C6C8}" v="111" dt="2021-11-18T14:35:41.588"/>
    <p1510:client id="{B6E77CD8-39AA-483C-9BBD-68319CABCBAC}" v="229" dt="2021-11-19T13:16:15.491"/>
    <p1510:client id="{CE9003BE-4619-458C-813A-8C2C6B09D702}" v="66" dt="2021-11-19T12:11:12.375"/>
    <p1510:client id="{DF67FC9B-E2F6-41D4-8D42-AD7F01A79122}" v="119" dt="2021-11-18T15:02:43.669"/>
    <p1510:client id="{E51A9B9D-6E97-4E67-A38B-DC277F307EBE}" v="23" dt="2021-11-15T10:51:02.559"/>
    <p1510:client id="{F10C6687-E740-4878-A1B0-698A29F39414}" v="121" dt="2021-11-19T17:35:45.4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ssan Kalantari" userId="92c016e8738263ac" providerId="Windows Live" clId="Web-{E51A9B9D-6E97-4E67-A38B-DC277F307EBE}"/>
    <pc:docChg chg="modSld">
      <pc:chgData name="Hassan Kalantari" userId="92c016e8738263ac" providerId="Windows Live" clId="Web-{E51A9B9D-6E97-4E67-A38B-DC277F307EBE}" dt="2021-11-15T10:51:02.559" v="22" actId="20577"/>
      <pc:docMkLst>
        <pc:docMk/>
      </pc:docMkLst>
      <pc:sldChg chg="modSp">
        <pc:chgData name="Hassan Kalantari" userId="92c016e8738263ac" providerId="Windows Live" clId="Web-{E51A9B9D-6E97-4E67-A38B-DC277F307EBE}" dt="2021-11-15T10:51:02.559" v="22" actId="20577"/>
        <pc:sldMkLst>
          <pc:docMk/>
          <pc:sldMk cId="1176214095" sldId="306"/>
        </pc:sldMkLst>
        <pc:spChg chg="mod">
          <ac:chgData name="Hassan Kalantari" userId="92c016e8738263ac" providerId="Windows Live" clId="Web-{E51A9B9D-6E97-4E67-A38B-DC277F307EBE}" dt="2021-11-15T10:51:02.559" v="22" actId="20577"/>
          <ac:spMkLst>
            <pc:docMk/>
            <pc:sldMk cId="1176214095" sldId="306"/>
            <ac:spMk id="15" creationId="{5F673858-957D-43B5-98E2-05CD8B307C85}"/>
          </ac:spMkLst>
        </pc:spChg>
      </pc:sldChg>
    </pc:docChg>
  </pc:docChgLst>
  <pc:docChgLst>
    <pc:chgData name="Hassan Kalantari" userId="92c016e8738263ac" providerId="Windows Live" clId="Web-{1E7A8A00-72BE-4B50-9B34-9C33857EA8C5}"/>
    <pc:docChg chg="modSld">
      <pc:chgData name="Hassan Kalantari" userId="92c016e8738263ac" providerId="Windows Live" clId="Web-{1E7A8A00-72BE-4B50-9B34-9C33857EA8C5}" dt="2021-11-23T13:40:25.396" v="23" actId="20577"/>
      <pc:docMkLst>
        <pc:docMk/>
      </pc:docMkLst>
      <pc:sldChg chg="modSp">
        <pc:chgData name="Hassan Kalantari" userId="92c016e8738263ac" providerId="Windows Live" clId="Web-{1E7A8A00-72BE-4B50-9B34-9C33857EA8C5}" dt="2021-11-23T13:40:25.396" v="23" actId="20577"/>
        <pc:sldMkLst>
          <pc:docMk/>
          <pc:sldMk cId="347745438" sldId="324"/>
        </pc:sldMkLst>
        <pc:spChg chg="mod">
          <ac:chgData name="Hassan Kalantari" userId="92c016e8738263ac" providerId="Windows Live" clId="Web-{1E7A8A00-72BE-4B50-9B34-9C33857EA8C5}" dt="2021-11-23T13:40:25.396" v="23" actId="20577"/>
          <ac:spMkLst>
            <pc:docMk/>
            <pc:sldMk cId="347745438" sldId="324"/>
            <ac:spMk id="3" creationId="{694029AB-59FB-4201-B15C-A2BA0FB80A8F}"/>
          </ac:spMkLst>
        </pc:spChg>
      </pc:sldChg>
    </pc:docChg>
  </pc:docChgLst>
  <pc:docChgLst>
    <pc:chgData name="Hassan Kalantari" userId="92c016e8738263ac" providerId="Windows Live" clId="Web-{2835F9D0-3E7A-4522-8E61-87BC5BAF5C7E}"/>
    <pc:docChg chg="modSld">
      <pc:chgData name="Hassan Kalantari" userId="92c016e8738263ac" providerId="Windows Live" clId="Web-{2835F9D0-3E7A-4522-8E61-87BC5BAF5C7E}" dt="2021-11-19T17:12:41.553" v="1" actId="20577"/>
      <pc:docMkLst>
        <pc:docMk/>
      </pc:docMkLst>
      <pc:sldChg chg="modSp">
        <pc:chgData name="Hassan Kalantari" userId="92c016e8738263ac" providerId="Windows Live" clId="Web-{2835F9D0-3E7A-4522-8E61-87BC5BAF5C7E}" dt="2021-11-19T17:12:41.553" v="1" actId="20577"/>
        <pc:sldMkLst>
          <pc:docMk/>
          <pc:sldMk cId="3757483370" sldId="298"/>
        </pc:sldMkLst>
        <pc:spChg chg="mod">
          <ac:chgData name="Hassan Kalantari" userId="92c016e8738263ac" providerId="Windows Live" clId="Web-{2835F9D0-3E7A-4522-8E61-87BC5BAF5C7E}" dt="2021-11-19T17:12:41.553" v="1" actId="20577"/>
          <ac:spMkLst>
            <pc:docMk/>
            <pc:sldMk cId="3757483370" sldId="298"/>
            <ac:spMk id="3" creationId="{694029AB-59FB-4201-B15C-A2BA0FB80A8F}"/>
          </ac:spMkLst>
        </pc:spChg>
      </pc:sldChg>
    </pc:docChg>
  </pc:docChgLst>
  <pc:docChgLst>
    <pc:chgData name="Hassan Kalantari" userId="92c016e8738263ac" providerId="Windows Live" clId="Web-{4516CBC7-8901-4048-83F4-8321E6917470}"/>
    <pc:docChg chg="modSld sldOrd">
      <pc:chgData name="Hassan Kalantari" userId="92c016e8738263ac" providerId="Windows Live" clId="Web-{4516CBC7-8901-4048-83F4-8321E6917470}" dt="2021-11-18T14:27:11.449" v="22" actId="20577"/>
      <pc:docMkLst>
        <pc:docMk/>
      </pc:docMkLst>
      <pc:sldChg chg="modSp">
        <pc:chgData name="Hassan Kalantari" userId="92c016e8738263ac" providerId="Windows Live" clId="Web-{4516CBC7-8901-4048-83F4-8321E6917470}" dt="2021-11-18T14:27:11.449" v="22" actId="20577"/>
        <pc:sldMkLst>
          <pc:docMk/>
          <pc:sldMk cId="1886797865" sldId="304"/>
        </pc:sldMkLst>
        <pc:spChg chg="mod">
          <ac:chgData name="Hassan Kalantari" userId="92c016e8738263ac" providerId="Windows Live" clId="Web-{4516CBC7-8901-4048-83F4-8321E6917470}" dt="2021-11-18T14:27:11.449" v="22" actId="20577"/>
          <ac:spMkLst>
            <pc:docMk/>
            <pc:sldMk cId="1886797865" sldId="304"/>
            <ac:spMk id="15" creationId="{5F673858-957D-43B5-98E2-05CD8B307C85}"/>
          </ac:spMkLst>
        </pc:spChg>
      </pc:sldChg>
      <pc:sldChg chg="modSp ord">
        <pc:chgData name="Hassan Kalantari" userId="92c016e8738263ac" providerId="Windows Live" clId="Web-{4516CBC7-8901-4048-83F4-8321E6917470}" dt="2021-11-18T14:26:49.354" v="18" actId="1076"/>
        <pc:sldMkLst>
          <pc:docMk/>
          <pc:sldMk cId="2740134930" sldId="309"/>
        </pc:sldMkLst>
        <pc:spChg chg="mod">
          <ac:chgData name="Hassan Kalantari" userId="92c016e8738263ac" providerId="Windows Live" clId="Web-{4516CBC7-8901-4048-83F4-8321E6917470}" dt="2021-11-18T14:26:44.573" v="17" actId="14100"/>
          <ac:spMkLst>
            <pc:docMk/>
            <pc:sldMk cId="2740134930" sldId="309"/>
            <ac:spMk id="2" creationId="{DFC7C806-8D45-45AD-BD07-A4254E44818D}"/>
          </ac:spMkLst>
        </pc:spChg>
        <pc:spChg chg="mod">
          <ac:chgData name="Hassan Kalantari" userId="92c016e8738263ac" providerId="Windows Live" clId="Web-{4516CBC7-8901-4048-83F4-8321E6917470}" dt="2021-11-18T14:26:49.354" v="18" actId="1076"/>
          <ac:spMkLst>
            <pc:docMk/>
            <pc:sldMk cId="2740134930" sldId="309"/>
            <ac:spMk id="15" creationId="{5F673858-957D-43B5-98E2-05CD8B307C85}"/>
          </ac:spMkLst>
        </pc:spChg>
        <pc:spChg chg="mod">
          <ac:chgData name="Hassan Kalantari" userId="92c016e8738263ac" providerId="Windows Live" clId="Web-{4516CBC7-8901-4048-83F4-8321E6917470}" dt="2021-11-18T14:26:09.963" v="11" actId="20577"/>
          <ac:spMkLst>
            <pc:docMk/>
            <pc:sldMk cId="2740134930" sldId="309"/>
            <ac:spMk id="17" creationId="{2115BBD1-8D1A-452B-AC07-1CE47D70CFFB}"/>
          </ac:spMkLst>
        </pc:spChg>
      </pc:sldChg>
      <pc:sldChg chg="delSp modSp ord">
        <pc:chgData name="Hassan Kalantari" userId="92c016e8738263ac" providerId="Windows Live" clId="Web-{4516CBC7-8901-4048-83F4-8321E6917470}" dt="2021-11-18T14:26:27.745" v="14" actId="1076"/>
        <pc:sldMkLst>
          <pc:docMk/>
          <pc:sldMk cId="55319671" sldId="325"/>
        </pc:sldMkLst>
        <pc:spChg chg="mod">
          <ac:chgData name="Hassan Kalantari" userId="92c016e8738263ac" providerId="Windows Live" clId="Web-{4516CBC7-8901-4048-83F4-8321E6917470}" dt="2021-11-18T14:26:27.745" v="14" actId="1076"/>
          <ac:spMkLst>
            <pc:docMk/>
            <pc:sldMk cId="55319671" sldId="325"/>
            <ac:spMk id="2" creationId="{DFC7C806-8D45-45AD-BD07-A4254E44818D}"/>
          </ac:spMkLst>
        </pc:spChg>
        <pc:spChg chg="mod">
          <ac:chgData name="Hassan Kalantari" userId="92c016e8738263ac" providerId="Windows Live" clId="Web-{4516CBC7-8901-4048-83F4-8321E6917470}" dt="2021-11-18T14:26:23.854" v="13" actId="1076"/>
          <ac:spMkLst>
            <pc:docMk/>
            <pc:sldMk cId="55319671" sldId="325"/>
            <ac:spMk id="4" creationId="{8E4BBB15-7E4E-4221-882A-E28430AF915A}"/>
          </ac:spMkLst>
        </pc:spChg>
        <pc:spChg chg="del">
          <ac:chgData name="Hassan Kalantari" userId="92c016e8738263ac" providerId="Windows Live" clId="Web-{4516CBC7-8901-4048-83F4-8321E6917470}" dt="2021-11-18T14:26:19.276" v="12"/>
          <ac:spMkLst>
            <pc:docMk/>
            <pc:sldMk cId="55319671" sldId="325"/>
            <ac:spMk id="17" creationId="{76E4B236-758A-45BD-8F44-3D399F205458}"/>
          </ac:spMkLst>
        </pc:spChg>
      </pc:sldChg>
    </pc:docChg>
  </pc:docChgLst>
  <pc:docChgLst>
    <pc:chgData name="Hassan Kalantari" userId="92c016e8738263ac" providerId="Windows Live" clId="Web-{B6E77CD8-39AA-483C-9BBD-68319CABCBAC}"/>
    <pc:docChg chg="addSld delSld modSld sldOrd">
      <pc:chgData name="Hassan Kalantari" userId="92c016e8738263ac" providerId="Windows Live" clId="Web-{B6E77CD8-39AA-483C-9BBD-68319CABCBAC}" dt="2021-11-19T13:16:15.491" v="221" actId="14100"/>
      <pc:docMkLst>
        <pc:docMk/>
      </pc:docMkLst>
      <pc:sldChg chg="modSp">
        <pc:chgData name="Hassan Kalantari" userId="92c016e8738263ac" providerId="Windows Live" clId="Web-{B6E77CD8-39AA-483C-9BBD-68319CABCBAC}" dt="2021-11-19T12:51:37.328" v="183" actId="1076"/>
        <pc:sldMkLst>
          <pc:docMk/>
          <pc:sldMk cId="3757483370" sldId="298"/>
        </pc:sldMkLst>
        <pc:spChg chg="mod">
          <ac:chgData name="Hassan Kalantari" userId="92c016e8738263ac" providerId="Windows Live" clId="Web-{B6E77CD8-39AA-483C-9BBD-68319CABCBAC}" dt="2021-11-19T12:51:37.328" v="183" actId="1076"/>
          <ac:spMkLst>
            <pc:docMk/>
            <pc:sldMk cId="3757483370" sldId="298"/>
            <ac:spMk id="3" creationId="{694029AB-59FB-4201-B15C-A2BA0FB80A8F}"/>
          </ac:spMkLst>
        </pc:spChg>
      </pc:sldChg>
      <pc:sldChg chg="modSp">
        <pc:chgData name="Hassan Kalantari" userId="92c016e8738263ac" providerId="Windows Live" clId="Web-{B6E77CD8-39AA-483C-9BBD-68319CABCBAC}" dt="2021-11-19T12:50:56.684" v="175" actId="20577"/>
        <pc:sldMkLst>
          <pc:docMk/>
          <pc:sldMk cId="1780799795" sldId="299"/>
        </pc:sldMkLst>
        <pc:spChg chg="mod">
          <ac:chgData name="Hassan Kalantari" userId="92c016e8738263ac" providerId="Windows Live" clId="Web-{B6E77CD8-39AA-483C-9BBD-68319CABCBAC}" dt="2021-11-19T12:50:56.684" v="175" actId="20577"/>
          <ac:spMkLst>
            <pc:docMk/>
            <pc:sldMk cId="1780799795" sldId="299"/>
            <ac:spMk id="3" creationId="{694029AB-59FB-4201-B15C-A2BA0FB80A8F}"/>
          </ac:spMkLst>
        </pc:spChg>
      </pc:sldChg>
      <pc:sldChg chg="modSp">
        <pc:chgData name="Hassan Kalantari" userId="92c016e8738263ac" providerId="Windows Live" clId="Web-{B6E77CD8-39AA-483C-9BBD-68319CABCBAC}" dt="2021-11-19T12:50:24.417" v="171" actId="20577"/>
        <pc:sldMkLst>
          <pc:docMk/>
          <pc:sldMk cId="2821564600" sldId="300"/>
        </pc:sldMkLst>
        <pc:spChg chg="mod">
          <ac:chgData name="Hassan Kalantari" userId="92c016e8738263ac" providerId="Windows Live" clId="Web-{B6E77CD8-39AA-483C-9BBD-68319CABCBAC}" dt="2021-11-19T12:50:24.417" v="171" actId="20577"/>
          <ac:spMkLst>
            <pc:docMk/>
            <pc:sldMk cId="2821564600" sldId="300"/>
            <ac:spMk id="3" creationId="{694029AB-59FB-4201-B15C-A2BA0FB80A8F}"/>
          </ac:spMkLst>
        </pc:spChg>
      </pc:sldChg>
      <pc:sldChg chg="modSp">
        <pc:chgData name="Hassan Kalantari" userId="92c016e8738263ac" providerId="Windows Live" clId="Web-{B6E77CD8-39AA-483C-9BBD-68319CABCBAC}" dt="2021-11-19T12:39:26.562" v="87" actId="20577"/>
        <pc:sldMkLst>
          <pc:docMk/>
          <pc:sldMk cId="102046293" sldId="301"/>
        </pc:sldMkLst>
        <pc:spChg chg="mod">
          <ac:chgData name="Hassan Kalantari" userId="92c016e8738263ac" providerId="Windows Live" clId="Web-{B6E77CD8-39AA-483C-9BBD-68319CABCBAC}" dt="2021-11-19T12:39:26.562" v="87" actId="20577"/>
          <ac:spMkLst>
            <pc:docMk/>
            <pc:sldMk cId="102046293" sldId="301"/>
            <ac:spMk id="2" creationId="{DFC7C806-8D45-45AD-BD07-A4254E44818D}"/>
          </ac:spMkLst>
        </pc:spChg>
      </pc:sldChg>
      <pc:sldChg chg="modSp">
        <pc:chgData name="Hassan Kalantari" userId="92c016e8738263ac" providerId="Windows Live" clId="Web-{B6E77CD8-39AA-483C-9BBD-68319CABCBAC}" dt="2021-11-19T12:25:12.117" v="34" actId="1076"/>
        <pc:sldMkLst>
          <pc:docMk/>
          <pc:sldMk cId="1176214095" sldId="306"/>
        </pc:sldMkLst>
        <pc:spChg chg="mod">
          <ac:chgData name="Hassan Kalantari" userId="92c016e8738263ac" providerId="Windows Live" clId="Web-{B6E77CD8-39AA-483C-9BBD-68319CABCBAC}" dt="2021-11-19T12:25:12.117" v="34" actId="1076"/>
          <ac:spMkLst>
            <pc:docMk/>
            <pc:sldMk cId="1176214095" sldId="306"/>
            <ac:spMk id="15" creationId="{5F673858-957D-43B5-98E2-05CD8B307C85}"/>
          </ac:spMkLst>
        </pc:spChg>
      </pc:sldChg>
      <pc:sldChg chg="modSp">
        <pc:chgData name="Hassan Kalantari" userId="92c016e8738263ac" providerId="Windows Live" clId="Web-{B6E77CD8-39AA-483C-9BBD-68319CABCBAC}" dt="2021-11-19T12:24:19.363" v="32" actId="20577"/>
        <pc:sldMkLst>
          <pc:docMk/>
          <pc:sldMk cId="2740134930" sldId="309"/>
        </pc:sldMkLst>
        <pc:spChg chg="mod">
          <ac:chgData name="Hassan Kalantari" userId="92c016e8738263ac" providerId="Windows Live" clId="Web-{B6E77CD8-39AA-483C-9BBD-68319CABCBAC}" dt="2021-11-19T12:24:19.363" v="32" actId="20577"/>
          <ac:spMkLst>
            <pc:docMk/>
            <pc:sldMk cId="2740134930" sldId="309"/>
            <ac:spMk id="15" creationId="{5F673858-957D-43B5-98E2-05CD8B307C85}"/>
          </ac:spMkLst>
        </pc:spChg>
      </pc:sldChg>
      <pc:sldChg chg="ord">
        <pc:chgData name="Hassan Kalantari" userId="92c016e8738263ac" providerId="Windows Live" clId="Web-{B6E77CD8-39AA-483C-9BBD-68319CABCBAC}" dt="2021-11-19T12:26:31.247" v="35"/>
        <pc:sldMkLst>
          <pc:docMk/>
          <pc:sldMk cId="3593185386" sldId="313"/>
        </pc:sldMkLst>
      </pc:sldChg>
      <pc:sldChg chg="modSp ord">
        <pc:chgData name="Hassan Kalantari" userId="92c016e8738263ac" providerId="Windows Live" clId="Web-{B6E77CD8-39AA-483C-9BBD-68319CABCBAC}" dt="2021-11-19T13:13:52.815" v="213" actId="20577"/>
        <pc:sldMkLst>
          <pc:docMk/>
          <pc:sldMk cId="3727672653" sldId="314"/>
        </pc:sldMkLst>
        <pc:spChg chg="mod">
          <ac:chgData name="Hassan Kalantari" userId="92c016e8738263ac" providerId="Windows Live" clId="Web-{B6E77CD8-39AA-483C-9BBD-68319CABCBAC}" dt="2021-11-19T13:13:52.815" v="213" actId="20577"/>
          <ac:spMkLst>
            <pc:docMk/>
            <pc:sldMk cId="3727672653" sldId="314"/>
            <ac:spMk id="15" creationId="{5F673858-957D-43B5-98E2-05CD8B307C85}"/>
          </ac:spMkLst>
        </pc:spChg>
      </pc:sldChg>
      <pc:sldChg chg="del">
        <pc:chgData name="Hassan Kalantari" userId="92c016e8738263ac" providerId="Windows Live" clId="Web-{B6E77CD8-39AA-483C-9BBD-68319CABCBAC}" dt="2021-11-19T12:33:06.100" v="55"/>
        <pc:sldMkLst>
          <pc:docMk/>
          <pc:sldMk cId="3948853281" sldId="316"/>
        </pc:sldMkLst>
      </pc:sldChg>
      <pc:sldChg chg="del">
        <pc:chgData name="Hassan Kalantari" userId="92c016e8738263ac" providerId="Windows Live" clId="Web-{B6E77CD8-39AA-483C-9BBD-68319CABCBAC}" dt="2021-11-19T12:33:06.085" v="52"/>
        <pc:sldMkLst>
          <pc:docMk/>
          <pc:sldMk cId="1534982352" sldId="317"/>
        </pc:sldMkLst>
      </pc:sldChg>
      <pc:sldChg chg="del">
        <pc:chgData name="Hassan Kalantari" userId="92c016e8738263ac" providerId="Windows Live" clId="Web-{B6E77CD8-39AA-483C-9BBD-68319CABCBAC}" dt="2021-11-19T12:33:06.085" v="51"/>
        <pc:sldMkLst>
          <pc:docMk/>
          <pc:sldMk cId="1197149913" sldId="318"/>
        </pc:sldMkLst>
      </pc:sldChg>
      <pc:sldChg chg="del">
        <pc:chgData name="Hassan Kalantari" userId="92c016e8738263ac" providerId="Windows Live" clId="Web-{B6E77CD8-39AA-483C-9BBD-68319CABCBAC}" dt="2021-11-19T12:33:06.085" v="53"/>
        <pc:sldMkLst>
          <pc:docMk/>
          <pc:sldMk cId="4117498386" sldId="320"/>
        </pc:sldMkLst>
      </pc:sldChg>
      <pc:sldChg chg="ord">
        <pc:chgData name="Hassan Kalantari" userId="92c016e8738263ac" providerId="Windows Live" clId="Web-{B6E77CD8-39AA-483C-9BBD-68319CABCBAC}" dt="2021-11-19T12:29:02.413" v="38"/>
        <pc:sldMkLst>
          <pc:docMk/>
          <pc:sldMk cId="568521672" sldId="323"/>
        </pc:sldMkLst>
      </pc:sldChg>
      <pc:sldChg chg="modSp">
        <pc:chgData name="Hassan Kalantari" userId="92c016e8738263ac" providerId="Windows Live" clId="Web-{B6E77CD8-39AA-483C-9BBD-68319CABCBAC}" dt="2021-11-19T12:52:02.829" v="186" actId="20577"/>
        <pc:sldMkLst>
          <pc:docMk/>
          <pc:sldMk cId="347745438" sldId="324"/>
        </pc:sldMkLst>
        <pc:spChg chg="mod">
          <ac:chgData name="Hassan Kalantari" userId="92c016e8738263ac" providerId="Windows Live" clId="Web-{B6E77CD8-39AA-483C-9BBD-68319CABCBAC}" dt="2021-11-19T12:52:02.829" v="186" actId="20577"/>
          <ac:spMkLst>
            <pc:docMk/>
            <pc:sldMk cId="347745438" sldId="324"/>
            <ac:spMk id="3" creationId="{694029AB-59FB-4201-B15C-A2BA0FB80A8F}"/>
          </ac:spMkLst>
        </pc:spChg>
      </pc:sldChg>
      <pc:sldChg chg="modSp">
        <pc:chgData name="Hassan Kalantari" userId="92c016e8738263ac" providerId="Windows Live" clId="Web-{B6E77CD8-39AA-483C-9BBD-68319CABCBAC}" dt="2021-11-19T13:16:15.491" v="221" actId="14100"/>
        <pc:sldMkLst>
          <pc:docMk/>
          <pc:sldMk cId="972006838" sldId="327"/>
        </pc:sldMkLst>
        <pc:spChg chg="mod">
          <ac:chgData name="Hassan Kalantari" userId="92c016e8738263ac" providerId="Windows Live" clId="Web-{B6E77CD8-39AA-483C-9BBD-68319CABCBAC}" dt="2021-11-19T13:16:15.491" v="221" actId="14100"/>
          <ac:spMkLst>
            <pc:docMk/>
            <pc:sldMk cId="972006838" sldId="327"/>
            <ac:spMk id="2" creationId="{DFC7C806-8D45-45AD-BD07-A4254E44818D}"/>
          </ac:spMkLst>
        </pc:spChg>
        <pc:spChg chg="mod">
          <ac:chgData name="Hassan Kalantari" userId="92c016e8738263ac" providerId="Windows Live" clId="Web-{B6E77CD8-39AA-483C-9BBD-68319CABCBAC}" dt="2021-11-19T12:35:22.359" v="71" actId="1076"/>
          <ac:spMkLst>
            <pc:docMk/>
            <pc:sldMk cId="972006838" sldId="327"/>
            <ac:spMk id="4" creationId="{8E4BBB15-7E4E-4221-882A-E28430AF915A}"/>
          </ac:spMkLst>
        </pc:spChg>
      </pc:sldChg>
      <pc:sldChg chg="del">
        <pc:chgData name="Hassan Kalantari" userId="92c016e8738263ac" providerId="Windows Live" clId="Web-{B6E77CD8-39AA-483C-9BBD-68319CABCBAC}" dt="2021-11-19T12:33:06.100" v="54"/>
        <pc:sldMkLst>
          <pc:docMk/>
          <pc:sldMk cId="1506392244" sldId="332"/>
        </pc:sldMkLst>
      </pc:sldChg>
      <pc:sldChg chg="modSp">
        <pc:chgData name="Hassan Kalantari" userId="92c016e8738263ac" providerId="Windows Live" clId="Web-{B6E77CD8-39AA-483C-9BBD-68319CABCBAC}" dt="2021-11-19T12:38:46.419" v="86" actId="20577"/>
        <pc:sldMkLst>
          <pc:docMk/>
          <pc:sldMk cId="2912691402" sldId="333"/>
        </pc:sldMkLst>
        <pc:spChg chg="mod">
          <ac:chgData name="Hassan Kalantari" userId="92c016e8738263ac" providerId="Windows Live" clId="Web-{B6E77CD8-39AA-483C-9BBD-68319CABCBAC}" dt="2021-11-19T12:38:46.419" v="86" actId="20577"/>
          <ac:spMkLst>
            <pc:docMk/>
            <pc:sldMk cId="2912691402" sldId="333"/>
            <ac:spMk id="4" creationId="{8E4BBB15-7E4E-4221-882A-E28430AF915A}"/>
          </ac:spMkLst>
        </pc:spChg>
      </pc:sldChg>
      <pc:sldChg chg="modSp">
        <pc:chgData name="Hassan Kalantari" userId="92c016e8738263ac" providerId="Windows Live" clId="Web-{B6E77CD8-39AA-483C-9BBD-68319CABCBAC}" dt="2021-11-19T12:37:06.928" v="81" actId="14100"/>
        <pc:sldMkLst>
          <pc:docMk/>
          <pc:sldMk cId="2233879310" sldId="334"/>
        </pc:sldMkLst>
        <pc:spChg chg="mod">
          <ac:chgData name="Hassan Kalantari" userId="92c016e8738263ac" providerId="Windows Live" clId="Web-{B6E77CD8-39AA-483C-9BBD-68319CABCBAC}" dt="2021-11-19T12:37:06.928" v="81" actId="14100"/>
          <ac:spMkLst>
            <pc:docMk/>
            <pc:sldMk cId="2233879310" sldId="334"/>
            <ac:spMk id="4" creationId="{8E4BBB15-7E4E-4221-882A-E28430AF915A}"/>
          </ac:spMkLst>
        </pc:spChg>
      </pc:sldChg>
      <pc:sldChg chg="del">
        <pc:chgData name="Hassan Kalantari" userId="92c016e8738263ac" providerId="Windows Live" clId="Web-{B6E77CD8-39AA-483C-9BBD-68319CABCBAC}" dt="2021-11-19T12:33:06.100" v="56"/>
        <pc:sldMkLst>
          <pc:docMk/>
          <pc:sldMk cId="3480171875" sldId="336"/>
        </pc:sldMkLst>
      </pc:sldChg>
      <pc:sldChg chg="modSp">
        <pc:chgData name="Hassan Kalantari" userId="92c016e8738263ac" providerId="Windows Live" clId="Web-{B6E77CD8-39AA-483C-9BBD-68319CABCBAC}" dt="2021-11-19T12:47:53.751" v="165" actId="20577"/>
        <pc:sldMkLst>
          <pc:docMk/>
          <pc:sldMk cId="3702315191" sldId="338"/>
        </pc:sldMkLst>
        <pc:spChg chg="mod">
          <ac:chgData name="Hassan Kalantari" userId="92c016e8738263ac" providerId="Windows Live" clId="Web-{B6E77CD8-39AA-483C-9BBD-68319CABCBAC}" dt="2021-11-19T12:47:53.751" v="165" actId="20577"/>
          <ac:spMkLst>
            <pc:docMk/>
            <pc:sldMk cId="3702315191" sldId="338"/>
            <ac:spMk id="3" creationId="{694029AB-59FB-4201-B15C-A2BA0FB80A8F}"/>
          </ac:spMkLst>
        </pc:spChg>
      </pc:sldChg>
      <pc:sldChg chg="modSp">
        <pc:chgData name="Hassan Kalantari" userId="92c016e8738263ac" providerId="Windows Live" clId="Web-{B6E77CD8-39AA-483C-9BBD-68319CABCBAC}" dt="2021-11-19T12:52:49.410" v="200" actId="20577"/>
        <pc:sldMkLst>
          <pc:docMk/>
          <pc:sldMk cId="2913428344" sldId="339"/>
        </pc:sldMkLst>
        <pc:spChg chg="mod">
          <ac:chgData name="Hassan Kalantari" userId="92c016e8738263ac" providerId="Windows Live" clId="Web-{B6E77CD8-39AA-483C-9BBD-68319CABCBAC}" dt="2021-11-19T12:52:49.410" v="200" actId="20577"/>
          <ac:spMkLst>
            <pc:docMk/>
            <pc:sldMk cId="2913428344" sldId="339"/>
            <ac:spMk id="2" creationId="{DFC7C806-8D45-45AD-BD07-A4254E44818D}"/>
          </ac:spMkLst>
        </pc:spChg>
      </pc:sldChg>
      <pc:sldChg chg="modSp">
        <pc:chgData name="Hassan Kalantari" userId="92c016e8738263ac" providerId="Windows Live" clId="Web-{B6E77CD8-39AA-483C-9BBD-68319CABCBAC}" dt="2021-11-19T12:23:26.141" v="8" actId="20577"/>
        <pc:sldMkLst>
          <pc:docMk/>
          <pc:sldMk cId="1336929846" sldId="340"/>
        </pc:sldMkLst>
        <pc:spChg chg="mod">
          <ac:chgData name="Hassan Kalantari" userId="92c016e8738263ac" providerId="Windows Live" clId="Web-{B6E77CD8-39AA-483C-9BBD-68319CABCBAC}" dt="2021-11-19T12:23:26.141" v="8" actId="20577"/>
          <ac:spMkLst>
            <pc:docMk/>
            <pc:sldMk cId="1336929846" sldId="340"/>
            <ac:spMk id="3" creationId="{694029AB-59FB-4201-B15C-A2BA0FB80A8F}"/>
          </ac:spMkLst>
        </pc:spChg>
      </pc:sldChg>
      <pc:sldChg chg="modSp add ord replId">
        <pc:chgData name="Hassan Kalantari" userId="92c016e8738263ac" providerId="Windows Live" clId="Web-{B6E77CD8-39AA-483C-9BBD-68319CABCBAC}" dt="2021-11-19T12:32:38.552" v="50" actId="20577"/>
        <pc:sldMkLst>
          <pc:docMk/>
          <pc:sldMk cId="2881360058" sldId="341"/>
        </pc:sldMkLst>
        <pc:spChg chg="mod">
          <ac:chgData name="Hassan Kalantari" userId="92c016e8738263ac" providerId="Windows Live" clId="Web-{B6E77CD8-39AA-483C-9BBD-68319CABCBAC}" dt="2021-11-19T12:32:38.552" v="50" actId="20577"/>
          <ac:spMkLst>
            <pc:docMk/>
            <pc:sldMk cId="2881360058" sldId="341"/>
            <ac:spMk id="4" creationId="{7016BF76-F5AF-45DD-B4B8-058522DAD663}"/>
          </ac:spMkLst>
        </pc:spChg>
      </pc:sldChg>
      <pc:sldChg chg="modSp add replId">
        <pc:chgData name="Hassan Kalantari" userId="92c016e8738263ac" providerId="Windows Live" clId="Web-{B6E77CD8-39AA-483C-9BBD-68319CABCBAC}" dt="2021-11-19T13:15:51.443" v="220" actId="20577"/>
        <pc:sldMkLst>
          <pc:docMk/>
          <pc:sldMk cId="3033307141" sldId="342"/>
        </pc:sldMkLst>
        <pc:spChg chg="mod">
          <ac:chgData name="Hassan Kalantari" userId="92c016e8738263ac" providerId="Windows Live" clId="Web-{B6E77CD8-39AA-483C-9BBD-68319CABCBAC}" dt="2021-11-19T13:15:51.443" v="220" actId="20577"/>
          <ac:spMkLst>
            <pc:docMk/>
            <pc:sldMk cId="3033307141" sldId="342"/>
            <ac:spMk id="15" creationId="{5F673858-957D-43B5-98E2-05CD8B307C85}"/>
          </ac:spMkLst>
        </pc:spChg>
      </pc:sldChg>
      <pc:sldChg chg="add replId">
        <pc:chgData name="Hassan Kalantari" userId="92c016e8738263ac" providerId="Windows Live" clId="Web-{B6E77CD8-39AA-483C-9BBD-68319CABCBAC}" dt="2021-11-19T12:31:32.719" v="41"/>
        <pc:sldMkLst>
          <pc:docMk/>
          <pc:sldMk cId="2233709767" sldId="343"/>
        </pc:sldMkLst>
      </pc:sldChg>
      <pc:sldChg chg="add replId">
        <pc:chgData name="Hassan Kalantari" userId="92c016e8738263ac" providerId="Windows Live" clId="Web-{B6E77CD8-39AA-483C-9BBD-68319CABCBAC}" dt="2021-11-19T12:31:32.782" v="42"/>
        <pc:sldMkLst>
          <pc:docMk/>
          <pc:sldMk cId="4135307501" sldId="344"/>
        </pc:sldMkLst>
      </pc:sldChg>
      <pc:sldChg chg="modSp add replId">
        <pc:chgData name="Hassan Kalantari" userId="92c016e8738263ac" providerId="Windows Live" clId="Web-{B6E77CD8-39AA-483C-9BBD-68319CABCBAC}" dt="2021-11-19T13:12:35.985" v="212" actId="1076"/>
        <pc:sldMkLst>
          <pc:docMk/>
          <pc:sldMk cId="3648901967" sldId="345"/>
        </pc:sldMkLst>
        <pc:spChg chg="mod">
          <ac:chgData name="Hassan Kalantari" userId="92c016e8738263ac" providerId="Windows Live" clId="Web-{B6E77CD8-39AA-483C-9BBD-68319CABCBAC}" dt="2021-11-19T13:12:35.985" v="212" actId="1076"/>
          <ac:spMkLst>
            <pc:docMk/>
            <pc:sldMk cId="3648901967" sldId="345"/>
            <ac:spMk id="4" creationId="{8E4BBB15-7E4E-4221-882A-E28430AF915A}"/>
          </ac:spMkLst>
        </pc:spChg>
      </pc:sldChg>
      <pc:sldChg chg="modSp add replId">
        <pc:chgData name="Hassan Kalantari" userId="92c016e8738263ac" providerId="Windows Live" clId="Web-{B6E77CD8-39AA-483C-9BBD-68319CABCBAC}" dt="2021-11-19T13:11:17.764" v="203" actId="20577"/>
        <pc:sldMkLst>
          <pc:docMk/>
          <pc:sldMk cId="4153642727" sldId="346"/>
        </pc:sldMkLst>
        <pc:spChg chg="mod">
          <ac:chgData name="Hassan Kalantari" userId="92c016e8738263ac" providerId="Windows Live" clId="Web-{B6E77CD8-39AA-483C-9BBD-68319CABCBAC}" dt="2021-11-19T13:11:17.764" v="203" actId="20577"/>
          <ac:spMkLst>
            <pc:docMk/>
            <pc:sldMk cId="4153642727" sldId="346"/>
            <ac:spMk id="15" creationId="{5F673858-957D-43B5-98E2-05CD8B307C85}"/>
          </ac:spMkLst>
        </pc:spChg>
      </pc:sldChg>
      <pc:sldChg chg="add replId">
        <pc:chgData name="Hassan Kalantari" userId="92c016e8738263ac" providerId="Windows Live" clId="Web-{B6E77CD8-39AA-483C-9BBD-68319CABCBAC}" dt="2021-11-19T12:31:33.188" v="45"/>
        <pc:sldMkLst>
          <pc:docMk/>
          <pc:sldMk cId="2899184007" sldId="347"/>
        </pc:sldMkLst>
      </pc:sldChg>
    </pc:docChg>
  </pc:docChgLst>
  <pc:docChgLst>
    <pc:chgData name="Hassan Kalantari" userId="92c016e8738263ac" providerId="Windows Live" clId="Web-{0FBE77FE-3E1F-4B1F-855D-B378EBB96537}"/>
    <pc:docChg chg="modSld">
      <pc:chgData name="Hassan Kalantari" userId="92c016e8738263ac" providerId="Windows Live" clId="Web-{0FBE77FE-3E1F-4B1F-855D-B378EBB96537}" dt="2021-11-18T15:36:20.056" v="35" actId="20577"/>
      <pc:docMkLst>
        <pc:docMk/>
      </pc:docMkLst>
      <pc:sldChg chg="modSp">
        <pc:chgData name="Hassan Kalantari" userId="92c016e8738263ac" providerId="Windows Live" clId="Web-{0FBE77FE-3E1F-4B1F-855D-B378EBB96537}" dt="2021-11-18T15:31:07.806" v="21" actId="20577"/>
        <pc:sldMkLst>
          <pc:docMk/>
          <pc:sldMk cId="3948853281" sldId="316"/>
        </pc:sldMkLst>
        <pc:spChg chg="mod">
          <ac:chgData name="Hassan Kalantari" userId="92c016e8738263ac" providerId="Windows Live" clId="Web-{0FBE77FE-3E1F-4B1F-855D-B378EBB96537}" dt="2021-11-18T15:31:07.806" v="21" actId="20577"/>
          <ac:spMkLst>
            <pc:docMk/>
            <pc:sldMk cId="3948853281" sldId="316"/>
            <ac:spMk id="15" creationId="{5F673858-957D-43B5-98E2-05CD8B307C85}"/>
          </ac:spMkLst>
        </pc:spChg>
      </pc:sldChg>
      <pc:sldChg chg="modSp">
        <pc:chgData name="Hassan Kalantari" userId="92c016e8738263ac" providerId="Windows Live" clId="Web-{0FBE77FE-3E1F-4B1F-855D-B378EBB96537}" dt="2021-11-18T15:33:35.032" v="25" actId="20577"/>
        <pc:sldMkLst>
          <pc:docMk/>
          <pc:sldMk cId="4117498386" sldId="320"/>
        </pc:sldMkLst>
        <pc:spChg chg="mod">
          <ac:chgData name="Hassan Kalantari" userId="92c016e8738263ac" providerId="Windows Live" clId="Web-{0FBE77FE-3E1F-4B1F-855D-B378EBB96537}" dt="2021-11-18T15:33:35.032" v="25" actId="20577"/>
          <ac:spMkLst>
            <pc:docMk/>
            <pc:sldMk cId="4117498386" sldId="320"/>
            <ac:spMk id="15" creationId="{5F673858-957D-43B5-98E2-05CD8B307C85}"/>
          </ac:spMkLst>
        </pc:spChg>
      </pc:sldChg>
      <pc:sldChg chg="modSp">
        <pc:chgData name="Hassan Kalantari" userId="92c016e8738263ac" providerId="Windows Live" clId="Web-{0FBE77FE-3E1F-4B1F-855D-B378EBB96537}" dt="2021-11-18T15:36:20.056" v="35" actId="20577"/>
        <pc:sldMkLst>
          <pc:docMk/>
          <pc:sldMk cId="347745438" sldId="324"/>
        </pc:sldMkLst>
        <pc:spChg chg="mod">
          <ac:chgData name="Hassan Kalantari" userId="92c016e8738263ac" providerId="Windows Live" clId="Web-{0FBE77FE-3E1F-4B1F-855D-B378EBB96537}" dt="2021-11-18T15:36:20.056" v="35" actId="20577"/>
          <ac:spMkLst>
            <pc:docMk/>
            <pc:sldMk cId="347745438" sldId="324"/>
            <ac:spMk id="3" creationId="{694029AB-59FB-4201-B15C-A2BA0FB80A8F}"/>
          </ac:spMkLst>
        </pc:spChg>
      </pc:sldChg>
      <pc:sldChg chg="modSp">
        <pc:chgData name="Hassan Kalantari" userId="92c016e8738263ac" providerId="Windows Live" clId="Web-{0FBE77FE-3E1F-4B1F-855D-B378EBB96537}" dt="2021-11-18T15:32:51.624" v="23" actId="20577"/>
        <pc:sldMkLst>
          <pc:docMk/>
          <pc:sldMk cId="3480171875" sldId="336"/>
        </pc:sldMkLst>
        <pc:spChg chg="mod">
          <ac:chgData name="Hassan Kalantari" userId="92c016e8738263ac" providerId="Windows Live" clId="Web-{0FBE77FE-3E1F-4B1F-855D-B378EBB96537}" dt="2021-11-18T15:29:58.428" v="2" actId="20577"/>
          <ac:spMkLst>
            <pc:docMk/>
            <pc:sldMk cId="3480171875" sldId="336"/>
            <ac:spMk id="4" creationId="{8E4BBB15-7E4E-4221-882A-E28430AF915A}"/>
          </ac:spMkLst>
        </pc:spChg>
        <pc:spChg chg="mod">
          <ac:chgData name="Hassan Kalantari" userId="92c016e8738263ac" providerId="Windows Live" clId="Web-{0FBE77FE-3E1F-4B1F-855D-B378EBB96537}" dt="2021-11-18T15:32:51.624" v="23" actId="20577"/>
          <ac:spMkLst>
            <pc:docMk/>
            <pc:sldMk cId="3480171875" sldId="336"/>
            <ac:spMk id="5" creationId="{1DB8322A-5870-4F42-90A2-71889F0F29AB}"/>
          </ac:spMkLst>
        </pc:spChg>
      </pc:sldChg>
    </pc:docChg>
  </pc:docChgLst>
  <pc:docChgLst>
    <pc:chgData name="Hassan Kalantari" userId="92c016e8738263ac" providerId="Windows Live" clId="Web-{07DA6883-6025-4B7B-AE8F-A911D9AA0066}"/>
    <pc:docChg chg="addSld modSld">
      <pc:chgData name="Hassan Kalantari" userId="92c016e8738263ac" providerId="Windows Live" clId="Web-{07DA6883-6025-4B7B-AE8F-A911D9AA0066}" dt="2021-11-12T15:20:45.763" v="51" actId="20577"/>
      <pc:docMkLst>
        <pc:docMk/>
      </pc:docMkLst>
      <pc:sldChg chg="modSp add replId">
        <pc:chgData name="Hassan Kalantari" userId="92c016e8738263ac" providerId="Windows Live" clId="Web-{07DA6883-6025-4B7B-AE8F-A911D9AA0066}" dt="2021-11-12T15:20:45.763" v="51" actId="20577"/>
        <pc:sldMkLst>
          <pc:docMk/>
          <pc:sldMk cId="1336929846" sldId="340"/>
        </pc:sldMkLst>
        <pc:spChg chg="mod">
          <ac:chgData name="Hassan Kalantari" userId="92c016e8738263ac" providerId="Windows Live" clId="Web-{07DA6883-6025-4B7B-AE8F-A911D9AA0066}" dt="2021-11-12T15:20:45.763" v="51" actId="20577"/>
          <ac:spMkLst>
            <pc:docMk/>
            <pc:sldMk cId="1336929846" sldId="340"/>
            <ac:spMk id="3" creationId="{694029AB-59FB-4201-B15C-A2BA0FB80A8F}"/>
          </ac:spMkLst>
        </pc:spChg>
      </pc:sldChg>
    </pc:docChg>
  </pc:docChgLst>
  <pc:docChgLst>
    <pc:chgData name="Hassan Kalantari" userId="92c016e8738263ac" providerId="Windows Live" clId="Web-{DF67FC9B-E2F6-41D4-8D42-AD7F01A79122}"/>
    <pc:docChg chg="modSld">
      <pc:chgData name="Hassan Kalantari" userId="92c016e8738263ac" providerId="Windows Live" clId="Web-{DF67FC9B-E2F6-41D4-8D42-AD7F01A79122}" dt="2021-11-18T15:02:43.325" v="113" actId="1076"/>
      <pc:docMkLst>
        <pc:docMk/>
      </pc:docMkLst>
      <pc:sldChg chg="modSp">
        <pc:chgData name="Hassan Kalantari" userId="92c016e8738263ac" providerId="Windows Live" clId="Web-{DF67FC9B-E2F6-41D4-8D42-AD7F01A79122}" dt="2021-11-18T14:52:58.684" v="87" actId="14100"/>
        <pc:sldMkLst>
          <pc:docMk/>
          <pc:sldMk cId="116373489" sldId="303"/>
        </pc:sldMkLst>
        <pc:spChg chg="mod">
          <ac:chgData name="Hassan Kalantari" userId="92c016e8738263ac" providerId="Windows Live" clId="Web-{DF67FC9B-E2F6-41D4-8D42-AD7F01A79122}" dt="2021-11-18T14:52:52.043" v="85" actId="14100"/>
          <ac:spMkLst>
            <pc:docMk/>
            <pc:sldMk cId="116373489" sldId="303"/>
            <ac:spMk id="2" creationId="{DFC7C806-8D45-45AD-BD07-A4254E44818D}"/>
          </ac:spMkLst>
        </pc:spChg>
        <pc:spChg chg="mod">
          <ac:chgData name="Hassan Kalantari" userId="92c016e8738263ac" providerId="Windows Live" clId="Web-{DF67FC9B-E2F6-41D4-8D42-AD7F01A79122}" dt="2021-11-18T14:52:58.684" v="87" actId="14100"/>
          <ac:spMkLst>
            <pc:docMk/>
            <pc:sldMk cId="116373489" sldId="303"/>
            <ac:spMk id="4" creationId="{8E4BBB15-7E4E-4221-882A-E28430AF915A}"/>
          </ac:spMkLst>
        </pc:spChg>
      </pc:sldChg>
      <pc:sldChg chg="modSp">
        <pc:chgData name="Hassan Kalantari" userId="92c016e8738263ac" providerId="Windows Live" clId="Web-{DF67FC9B-E2F6-41D4-8D42-AD7F01A79122}" dt="2021-11-18T14:39:41.693" v="26" actId="20577"/>
        <pc:sldMkLst>
          <pc:docMk/>
          <pc:sldMk cId="1548279672" sldId="305"/>
        </pc:sldMkLst>
        <pc:spChg chg="mod">
          <ac:chgData name="Hassan Kalantari" userId="92c016e8738263ac" providerId="Windows Live" clId="Web-{DF67FC9B-E2F6-41D4-8D42-AD7F01A79122}" dt="2021-11-18T14:39:41.693" v="26" actId="20577"/>
          <ac:spMkLst>
            <pc:docMk/>
            <pc:sldMk cId="1548279672" sldId="305"/>
            <ac:spMk id="15" creationId="{5F673858-957D-43B5-98E2-05CD8B307C85}"/>
          </ac:spMkLst>
        </pc:spChg>
      </pc:sldChg>
      <pc:sldChg chg="modSp">
        <pc:chgData name="Hassan Kalantari" userId="92c016e8738263ac" providerId="Windows Live" clId="Web-{DF67FC9B-E2F6-41D4-8D42-AD7F01A79122}" dt="2021-11-18T14:41:50.806" v="70" actId="20577"/>
        <pc:sldMkLst>
          <pc:docMk/>
          <pc:sldMk cId="1176214095" sldId="306"/>
        </pc:sldMkLst>
        <pc:spChg chg="mod">
          <ac:chgData name="Hassan Kalantari" userId="92c016e8738263ac" providerId="Windows Live" clId="Web-{DF67FC9B-E2F6-41D4-8D42-AD7F01A79122}" dt="2021-11-18T14:41:50.806" v="70" actId="20577"/>
          <ac:spMkLst>
            <pc:docMk/>
            <pc:sldMk cId="1176214095" sldId="306"/>
            <ac:spMk id="15" creationId="{5F673858-957D-43B5-98E2-05CD8B307C85}"/>
          </ac:spMkLst>
        </pc:spChg>
      </pc:sldChg>
      <pc:sldChg chg="modSp">
        <pc:chgData name="Hassan Kalantari" userId="92c016e8738263ac" providerId="Windows Live" clId="Web-{DF67FC9B-E2F6-41D4-8D42-AD7F01A79122}" dt="2021-11-18T14:37:05.377" v="3" actId="1076"/>
        <pc:sldMkLst>
          <pc:docMk/>
          <pc:sldMk cId="2740134930" sldId="309"/>
        </pc:sldMkLst>
        <pc:spChg chg="mod">
          <ac:chgData name="Hassan Kalantari" userId="92c016e8738263ac" providerId="Windows Live" clId="Web-{DF67FC9B-E2F6-41D4-8D42-AD7F01A79122}" dt="2021-11-18T14:37:05.377" v="3" actId="1076"/>
          <ac:spMkLst>
            <pc:docMk/>
            <pc:sldMk cId="2740134930" sldId="309"/>
            <ac:spMk id="15" creationId="{5F673858-957D-43B5-98E2-05CD8B307C85}"/>
          </ac:spMkLst>
        </pc:spChg>
      </pc:sldChg>
      <pc:sldChg chg="modSp">
        <pc:chgData name="Hassan Kalantari" userId="92c016e8738263ac" providerId="Windows Live" clId="Web-{DF67FC9B-E2F6-41D4-8D42-AD7F01A79122}" dt="2021-11-18T15:02:43.325" v="113" actId="1076"/>
        <pc:sldMkLst>
          <pc:docMk/>
          <pc:sldMk cId="3384078770" sldId="311"/>
        </pc:sldMkLst>
        <pc:spChg chg="mod">
          <ac:chgData name="Hassan Kalantari" userId="92c016e8738263ac" providerId="Windows Live" clId="Web-{DF67FC9B-E2F6-41D4-8D42-AD7F01A79122}" dt="2021-11-18T15:02:43.325" v="113" actId="1076"/>
          <ac:spMkLst>
            <pc:docMk/>
            <pc:sldMk cId="3384078770" sldId="311"/>
            <ac:spMk id="15" creationId="{5F673858-957D-43B5-98E2-05CD8B307C85}"/>
          </ac:spMkLst>
        </pc:spChg>
      </pc:sldChg>
      <pc:sldChg chg="modSp">
        <pc:chgData name="Hassan Kalantari" userId="92c016e8738263ac" providerId="Windows Live" clId="Web-{DF67FC9B-E2F6-41D4-8D42-AD7F01A79122}" dt="2021-11-18T14:55:13.125" v="91" actId="20577"/>
        <pc:sldMkLst>
          <pc:docMk/>
          <pc:sldMk cId="1232126848" sldId="329"/>
        </pc:sldMkLst>
        <pc:spChg chg="mod">
          <ac:chgData name="Hassan Kalantari" userId="92c016e8738263ac" providerId="Windows Live" clId="Web-{DF67FC9B-E2F6-41D4-8D42-AD7F01A79122}" dt="2021-11-18T14:55:13.125" v="91" actId="20577"/>
          <ac:spMkLst>
            <pc:docMk/>
            <pc:sldMk cId="1232126848" sldId="329"/>
            <ac:spMk id="4" creationId="{8E4BBB15-7E4E-4221-882A-E28430AF915A}"/>
          </ac:spMkLst>
        </pc:spChg>
      </pc:sldChg>
      <pc:sldChg chg="addSp delSp modSp">
        <pc:chgData name="Hassan Kalantari" userId="92c016e8738263ac" providerId="Windows Live" clId="Web-{DF67FC9B-E2F6-41D4-8D42-AD7F01A79122}" dt="2021-11-18T14:56:29.299" v="100" actId="20577"/>
        <pc:sldMkLst>
          <pc:docMk/>
          <pc:sldMk cId="536635405" sldId="337"/>
        </pc:sldMkLst>
        <pc:spChg chg="del">
          <ac:chgData name="Hassan Kalantari" userId="92c016e8738263ac" providerId="Windows Live" clId="Web-{DF67FC9B-E2F6-41D4-8D42-AD7F01A79122}" dt="2021-11-18T14:55:47.735" v="92"/>
          <ac:spMkLst>
            <pc:docMk/>
            <pc:sldMk cId="536635405" sldId="337"/>
            <ac:spMk id="2" creationId="{DFC7C806-8D45-45AD-BD07-A4254E44818D}"/>
          </ac:spMkLst>
        </pc:spChg>
        <pc:spChg chg="mod">
          <ac:chgData name="Hassan Kalantari" userId="92c016e8738263ac" providerId="Windows Live" clId="Web-{DF67FC9B-E2F6-41D4-8D42-AD7F01A79122}" dt="2021-11-18T14:56:29.299" v="100" actId="20577"/>
          <ac:spMkLst>
            <pc:docMk/>
            <pc:sldMk cId="536635405" sldId="337"/>
            <ac:spMk id="4" creationId="{7016BF76-F5AF-45DD-B4B8-058522DAD663}"/>
          </ac:spMkLst>
        </pc:spChg>
        <pc:spChg chg="add mod">
          <ac:chgData name="Hassan Kalantari" userId="92c016e8738263ac" providerId="Windows Live" clId="Web-{DF67FC9B-E2F6-41D4-8D42-AD7F01A79122}" dt="2021-11-18T14:56:03.486" v="95" actId="1076"/>
          <ac:spMkLst>
            <pc:docMk/>
            <pc:sldMk cId="536635405" sldId="337"/>
            <ac:spMk id="6" creationId="{35E527EA-3E06-4F8E-8732-ACE231FBE38C}"/>
          </ac:spMkLst>
        </pc:spChg>
      </pc:sldChg>
    </pc:docChg>
  </pc:docChgLst>
  <pc:docChgLst>
    <pc:chgData name="Hassan Kalantari" userId="92c016e8738263ac" providerId="Windows Live" clId="Web-{F10C6687-E740-4878-A1B0-698A29F39414}"/>
    <pc:docChg chg="addSld delSld modSld sldOrd">
      <pc:chgData name="Hassan Kalantari" userId="92c016e8738263ac" providerId="Windows Live" clId="Web-{F10C6687-E740-4878-A1B0-698A29F39414}" dt="2021-11-19T17:35:45.490" v="112" actId="1076"/>
      <pc:docMkLst>
        <pc:docMk/>
      </pc:docMkLst>
      <pc:sldChg chg="modSp">
        <pc:chgData name="Hassan Kalantari" userId="92c016e8738263ac" providerId="Windows Live" clId="Web-{F10C6687-E740-4878-A1B0-698A29F39414}" dt="2021-11-19T17:35:01.676" v="105" actId="20577"/>
        <pc:sldMkLst>
          <pc:docMk/>
          <pc:sldMk cId="102046293" sldId="301"/>
        </pc:sldMkLst>
        <pc:spChg chg="mod">
          <ac:chgData name="Hassan Kalantari" userId="92c016e8738263ac" providerId="Windows Live" clId="Web-{F10C6687-E740-4878-A1B0-698A29F39414}" dt="2021-11-19T17:35:01.676" v="105" actId="20577"/>
          <ac:spMkLst>
            <pc:docMk/>
            <pc:sldMk cId="102046293" sldId="301"/>
            <ac:spMk id="2" creationId="{DFC7C806-8D45-45AD-BD07-A4254E44818D}"/>
          </ac:spMkLst>
        </pc:spChg>
      </pc:sldChg>
      <pc:sldChg chg="modSp">
        <pc:chgData name="Hassan Kalantari" userId="92c016e8738263ac" providerId="Windows Live" clId="Web-{F10C6687-E740-4878-A1B0-698A29F39414}" dt="2021-11-19T17:25:35.067" v="2" actId="20577"/>
        <pc:sldMkLst>
          <pc:docMk/>
          <pc:sldMk cId="116373489" sldId="303"/>
        </pc:sldMkLst>
        <pc:spChg chg="mod">
          <ac:chgData name="Hassan Kalantari" userId="92c016e8738263ac" providerId="Windows Live" clId="Web-{F10C6687-E740-4878-A1B0-698A29F39414}" dt="2021-11-19T17:25:35.067" v="2" actId="20577"/>
          <ac:spMkLst>
            <pc:docMk/>
            <pc:sldMk cId="116373489" sldId="303"/>
            <ac:spMk id="2" creationId="{DFC7C806-8D45-45AD-BD07-A4254E44818D}"/>
          </ac:spMkLst>
        </pc:spChg>
      </pc:sldChg>
      <pc:sldChg chg="modSp">
        <pc:chgData name="Hassan Kalantari" userId="92c016e8738263ac" providerId="Windows Live" clId="Web-{F10C6687-E740-4878-A1B0-698A29F39414}" dt="2021-11-19T17:29:30.948" v="64" actId="20577"/>
        <pc:sldMkLst>
          <pc:docMk/>
          <pc:sldMk cId="3622258644" sldId="310"/>
        </pc:sldMkLst>
        <pc:spChg chg="mod">
          <ac:chgData name="Hassan Kalantari" userId="92c016e8738263ac" providerId="Windows Live" clId="Web-{F10C6687-E740-4878-A1B0-698A29F39414}" dt="2021-11-19T17:29:30.948" v="64" actId="20577"/>
          <ac:spMkLst>
            <pc:docMk/>
            <pc:sldMk cId="3622258644" sldId="310"/>
            <ac:spMk id="2" creationId="{DFC7C806-8D45-45AD-BD07-A4254E44818D}"/>
          </ac:spMkLst>
        </pc:spChg>
      </pc:sldChg>
      <pc:sldChg chg="modSp">
        <pc:chgData name="Hassan Kalantari" userId="92c016e8738263ac" providerId="Windows Live" clId="Web-{F10C6687-E740-4878-A1B0-698A29F39414}" dt="2021-11-19T17:25:44.489" v="9" actId="20577"/>
        <pc:sldMkLst>
          <pc:docMk/>
          <pc:sldMk cId="1232126848" sldId="329"/>
        </pc:sldMkLst>
        <pc:spChg chg="mod">
          <ac:chgData name="Hassan Kalantari" userId="92c016e8738263ac" providerId="Windows Live" clId="Web-{F10C6687-E740-4878-A1B0-698A29F39414}" dt="2021-11-19T17:25:44.489" v="9" actId="20577"/>
          <ac:spMkLst>
            <pc:docMk/>
            <pc:sldMk cId="1232126848" sldId="329"/>
            <ac:spMk id="2" creationId="{DFC7C806-8D45-45AD-BD07-A4254E44818D}"/>
          </ac:spMkLst>
        </pc:spChg>
      </pc:sldChg>
      <pc:sldChg chg="modSp">
        <pc:chgData name="Hassan Kalantari" userId="92c016e8738263ac" providerId="Windows Live" clId="Web-{F10C6687-E740-4878-A1B0-698A29F39414}" dt="2021-11-19T17:29:05.354" v="50" actId="20577"/>
        <pc:sldMkLst>
          <pc:docMk/>
          <pc:sldMk cId="536635405" sldId="337"/>
        </pc:sldMkLst>
        <pc:spChg chg="mod">
          <ac:chgData name="Hassan Kalantari" userId="92c016e8738263ac" providerId="Windows Live" clId="Web-{F10C6687-E740-4878-A1B0-698A29F39414}" dt="2021-11-19T17:29:05.354" v="50" actId="20577"/>
          <ac:spMkLst>
            <pc:docMk/>
            <pc:sldMk cId="536635405" sldId="337"/>
            <ac:spMk id="4" creationId="{7016BF76-F5AF-45DD-B4B8-058522DAD663}"/>
          </ac:spMkLst>
        </pc:spChg>
      </pc:sldChg>
      <pc:sldChg chg="modSp">
        <pc:chgData name="Hassan Kalantari" userId="92c016e8738263ac" providerId="Windows Live" clId="Web-{F10C6687-E740-4878-A1B0-698A29F39414}" dt="2021-11-19T17:35:45.490" v="112" actId="1076"/>
        <pc:sldMkLst>
          <pc:docMk/>
          <pc:sldMk cId="2913428344" sldId="339"/>
        </pc:sldMkLst>
        <pc:spChg chg="mod">
          <ac:chgData name="Hassan Kalantari" userId="92c016e8738263ac" providerId="Windows Live" clId="Web-{F10C6687-E740-4878-A1B0-698A29F39414}" dt="2021-11-19T17:35:45.490" v="112" actId="1076"/>
          <ac:spMkLst>
            <pc:docMk/>
            <pc:sldMk cId="2913428344" sldId="339"/>
            <ac:spMk id="2" creationId="{DFC7C806-8D45-45AD-BD07-A4254E44818D}"/>
          </ac:spMkLst>
        </pc:spChg>
      </pc:sldChg>
      <pc:sldChg chg="del">
        <pc:chgData name="Hassan Kalantari" userId="92c016e8738263ac" providerId="Windows Live" clId="Web-{F10C6687-E740-4878-A1B0-698A29F39414}" dt="2021-11-19T17:33:10.939" v="81"/>
        <pc:sldMkLst>
          <pc:docMk/>
          <pc:sldMk cId="2881360058" sldId="341"/>
        </pc:sldMkLst>
      </pc:sldChg>
      <pc:sldChg chg="modSp">
        <pc:chgData name="Hassan Kalantari" userId="92c016e8738263ac" providerId="Windows Live" clId="Web-{F10C6687-E740-4878-A1B0-698A29F39414}" dt="2021-11-19T17:31:58.781" v="73" actId="20577"/>
        <pc:sldMkLst>
          <pc:docMk/>
          <pc:sldMk cId="2899184007" sldId="347"/>
        </pc:sldMkLst>
        <pc:spChg chg="mod">
          <ac:chgData name="Hassan Kalantari" userId="92c016e8738263ac" providerId="Windows Live" clId="Web-{F10C6687-E740-4878-A1B0-698A29F39414}" dt="2021-11-19T17:31:58.781" v="73" actId="20577"/>
          <ac:spMkLst>
            <pc:docMk/>
            <pc:sldMk cId="2899184007" sldId="347"/>
            <ac:spMk id="5" creationId="{1DB8322A-5870-4F42-90A2-71889F0F29AB}"/>
          </ac:spMkLst>
        </pc:spChg>
      </pc:sldChg>
      <pc:sldChg chg="modSp add ord replId">
        <pc:chgData name="Hassan Kalantari" userId="92c016e8738263ac" providerId="Windows Live" clId="Web-{F10C6687-E740-4878-A1B0-698A29F39414}" dt="2021-11-19T17:31:38.827" v="70" actId="20577"/>
        <pc:sldMkLst>
          <pc:docMk/>
          <pc:sldMk cId="103448634" sldId="348"/>
        </pc:sldMkLst>
        <pc:spChg chg="mod">
          <ac:chgData name="Hassan Kalantari" userId="92c016e8738263ac" providerId="Windows Live" clId="Web-{F10C6687-E740-4878-A1B0-698A29F39414}" dt="2021-11-19T17:31:38.827" v="70" actId="20577"/>
          <ac:spMkLst>
            <pc:docMk/>
            <pc:sldMk cId="103448634" sldId="348"/>
            <ac:spMk id="5" creationId="{1DB8322A-5870-4F42-90A2-71889F0F29AB}"/>
          </ac:spMkLst>
        </pc:spChg>
      </pc:sldChg>
      <pc:sldChg chg="modSp add ord replId">
        <pc:chgData name="Hassan Kalantari" userId="92c016e8738263ac" providerId="Windows Live" clId="Web-{F10C6687-E740-4878-A1B0-698A29F39414}" dt="2021-11-19T17:33:45.721" v="84" actId="20577"/>
        <pc:sldMkLst>
          <pc:docMk/>
          <pc:sldMk cId="1683066180" sldId="349"/>
        </pc:sldMkLst>
        <pc:spChg chg="mod">
          <ac:chgData name="Hassan Kalantari" userId="92c016e8738263ac" providerId="Windows Live" clId="Web-{F10C6687-E740-4878-A1B0-698A29F39414}" dt="2021-11-19T17:33:45.721" v="84" actId="20577"/>
          <ac:spMkLst>
            <pc:docMk/>
            <pc:sldMk cId="1683066180" sldId="349"/>
            <ac:spMk id="4" creationId="{7016BF76-F5AF-45DD-B4B8-058522DAD663}"/>
          </ac:spMkLst>
        </pc:spChg>
      </pc:sldChg>
    </pc:docChg>
  </pc:docChgLst>
  <pc:docChgLst>
    <pc:chgData name="Hassan Kalantari" userId="92c016e8738263ac" providerId="Windows Live" clId="Web-{CE9003BE-4619-458C-813A-8C2C6B09D702}"/>
    <pc:docChg chg="modSld">
      <pc:chgData name="Hassan Kalantari" userId="92c016e8738263ac" providerId="Windows Live" clId="Web-{CE9003BE-4619-458C-813A-8C2C6B09D702}" dt="2021-11-19T12:11:09.282" v="63" actId="20577"/>
      <pc:docMkLst>
        <pc:docMk/>
      </pc:docMkLst>
      <pc:sldChg chg="modSp">
        <pc:chgData name="Hassan Kalantari" userId="92c016e8738263ac" providerId="Windows Live" clId="Web-{CE9003BE-4619-458C-813A-8C2C6B09D702}" dt="2021-11-19T12:09:13.232" v="15" actId="20577"/>
        <pc:sldMkLst>
          <pc:docMk/>
          <pc:sldMk cId="3727672653" sldId="314"/>
        </pc:sldMkLst>
        <pc:spChg chg="mod">
          <ac:chgData name="Hassan Kalantari" userId="92c016e8738263ac" providerId="Windows Live" clId="Web-{CE9003BE-4619-458C-813A-8C2C6B09D702}" dt="2021-11-19T12:09:13.232" v="15" actId="20577"/>
          <ac:spMkLst>
            <pc:docMk/>
            <pc:sldMk cId="3727672653" sldId="314"/>
            <ac:spMk id="15" creationId="{5F673858-957D-43B5-98E2-05CD8B307C85}"/>
          </ac:spMkLst>
        </pc:spChg>
      </pc:sldChg>
      <pc:sldChg chg="modSp">
        <pc:chgData name="Hassan Kalantari" userId="92c016e8738263ac" providerId="Windows Live" clId="Web-{CE9003BE-4619-458C-813A-8C2C6B09D702}" dt="2021-11-19T12:11:09.282" v="63" actId="20577"/>
        <pc:sldMkLst>
          <pc:docMk/>
          <pc:sldMk cId="972006838" sldId="327"/>
        </pc:sldMkLst>
        <pc:spChg chg="mod">
          <ac:chgData name="Hassan Kalantari" userId="92c016e8738263ac" providerId="Windows Live" clId="Web-{CE9003BE-4619-458C-813A-8C2C6B09D702}" dt="2021-11-19T12:11:09.282" v="63" actId="20577"/>
          <ac:spMkLst>
            <pc:docMk/>
            <pc:sldMk cId="972006838" sldId="327"/>
            <ac:spMk id="2" creationId="{DFC7C806-8D45-45AD-BD07-A4254E44818D}"/>
          </ac:spMkLst>
        </pc:spChg>
      </pc:sldChg>
    </pc:docChg>
  </pc:docChgLst>
  <pc:docChgLst>
    <pc:chgData name="Hassan Kalantari" userId="92c016e8738263ac" providerId="Windows Live" clId="Web-{A302A984-405C-4375-9BAC-3A4CFA79C6C8}"/>
    <pc:docChg chg="modSld">
      <pc:chgData name="Hassan Kalantari" userId="92c016e8738263ac" providerId="Windows Live" clId="Web-{A302A984-405C-4375-9BAC-3A4CFA79C6C8}" dt="2021-11-18T14:35:41.588" v="109" actId="20577"/>
      <pc:docMkLst>
        <pc:docMk/>
      </pc:docMkLst>
      <pc:sldChg chg="delSp modSp">
        <pc:chgData name="Hassan Kalantari" userId="92c016e8738263ac" providerId="Windows Live" clId="Web-{A302A984-405C-4375-9BAC-3A4CFA79C6C8}" dt="2021-11-18T14:35:41.588" v="109" actId="20577"/>
        <pc:sldMkLst>
          <pc:docMk/>
          <pc:sldMk cId="2740134930" sldId="309"/>
        </pc:sldMkLst>
        <pc:spChg chg="mod">
          <ac:chgData name="Hassan Kalantari" userId="92c016e8738263ac" providerId="Windows Live" clId="Web-{A302A984-405C-4375-9BAC-3A4CFA79C6C8}" dt="2021-11-18T14:35:41.588" v="109" actId="20577"/>
          <ac:spMkLst>
            <pc:docMk/>
            <pc:sldMk cId="2740134930" sldId="309"/>
            <ac:spMk id="15" creationId="{5F673858-957D-43B5-98E2-05CD8B307C85}"/>
          </ac:spMkLst>
        </pc:spChg>
        <pc:spChg chg="del mod">
          <ac:chgData name="Hassan Kalantari" userId="92c016e8738263ac" providerId="Windows Live" clId="Web-{A302A984-405C-4375-9BAC-3A4CFA79C6C8}" dt="2021-11-18T14:34:20.384" v="96"/>
          <ac:spMkLst>
            <pc:docMk/>
            <pc:sldMk cId="2740134930" sldId="309"/>
            <ac:spMk id="17" creationId="{2115BBD1-8D1A-452B-AC07-1CE47D70CFF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D112261E-609C-462D-9659-8FC46A95A16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 xmlns:a16="http://schemas.microsoft.com/office/drawing/2014/main" id="{E9A19210-98E1-4A41-9439-B8874820E9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 xmlns:a16="http://schemas.microsoft.com/office/drawing/2014/main" id="{A6D751F1-921F-4417-B50C-0F0993C8C90D}"/>
              </a:ext>
            </a:extLst>
          </p:cNvPr>
          <p:cNvSpPr>
            <a:spLocks noGrp="1"/>
          </p:cNvSpPr>
          <p:nvPr>
            <p:ph type="dt" sz="half" idx="10"/>
          </p:nvPr>
        </p:nvSpPr>
        <p:spPr/>
        <p:txBody>
          <a:bodyPr/>
          <a:lstStyle/>
          <a:p>
            <a:fld id="{3C1477B8-1D71-4BB5-9ACC-95841983EED8}" type="datetimeFigureOut">
              <a:rPr lang="fr-FR" smtClean="0"/>
              <a:t>16/01/2022</a:t>
            </a:fld>
            <a:endParaRPr lang="fr-FR"/>
          </a:p>
        </p:txBody>
      </p:sp>
      <p:sp>
        <p:nvSpPr>
          <p:cNvPr id="5" name="Espace réservé du pied de page 4">
            <a:extLst>
              <a:ext uri="{FF2B5EF4-FFF2-40B4-BE49-F238E27FC236}">
                <a16:creationId xmlns="" xmlns:a16="http://schemas.microsoft.com/office/drawing/2014/main" id="{E2B2D2D6-0A0E-4A3E-A2E1-DAE30FB0185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FDC62645-F511-4224-B505-08CA0AA444A8}"/>
              </a:ext>
            </a:extLst>
          </p:cNvPr>
          <p:cNvSpPr>
            <a:spLocks noGrp="1"/>
          </p:cNvSpPr>
          <p:nvPr>
            <p:ph type="sldNum" sz="quarter" idx="12"/>
          </p:nvPr>
        </p:nvSpPr>
        <p:spPr/>
        <p:txBody>
          <a:bodyPr/>
          <a:lstStyle/>
          <a:p>
            <a:fld id="{F25B7477-B458-4CA4-AD18-8582D37CABE1}" type="slidenum">
              <a:rPr lang="fr-FR" smtClean="0"/>
              <a:t>‹N°›</a:t>
            </a:fld>
            <a:endParaRPr lang="fr-FR"/>
          </a:p>
        </p:txBody>
      </p:sp>
    </p:spTree>
    <p:extLst>
      <p:ext uri="{BB962C8B-B14F-4D97-AF65-F5344CB8AC3E}">
        <p14:creationId xmlns:p14="http://schemas.microsoft.com/office/powerpoint/2010/main" val="1862630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D9EB832-6BF3-45BB-9B40-E28043B0853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 xmlns:a16="http://schemas.microsoft.com/office/drawing/2014/main" id="{9D1C54CB-A6B0-4E24-BD0F-7D28285F1AC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46B43564-0D55-4931-A290-CB6053CDA585}"/>
              </a:ext>
            </a:extLst>
          </p:cNvPr>
          <p:cNvSpPr>
            <a:spLocks noGrp="1"/>
          </p:cNvSpPr>
          <p:nvPr>
            <p:ph type="dt" sz="half" idx="10"/>
          </p:nvPr>
        </p:nvSpPr>
        <p:spPr/>
        <p:txBody>
          <a:bodyPr/>
          <a:lstStyle/>
          <a:p>
            <a:fld id="{3C1477B8-1D71-4BB5-9ACC-95841983EED8}" type="datetimeFigureOut">
              <a:rPr lang="fr-FR" smtClean="0"/>
              <a:t>16/01/2022</a:t>
            </a:fld>
            <a:endParaRPr lang="fr-FR"/>
          </a:p>
        </p:txBody>
      </p:sp>
      <p:sp>
        <p:nvSpPr>
          <p:cNvPr id="5" name="Espace réservé du pied de page 4">
            <a:extLst>
              <a:ext uri="{FF2B5EF4-FFF2-40B4-BE49-F238E27FC236}">
                <a16:creationId xmlns="" xmlns:a16="http://schemas.microsoft.com/office/drawing/2014/main" id="{7C255CA6-156F-4015-815B-B8E77F26FAB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9CC8CE82-E200-479F-A31F-4E8EC36139F2}"/>
              </a:ext>
            </a:extLst>
          </p:cNvPr>
          <p:cNvSpPr>
            <a:spLocks noGrp="1"/>
          </p:cNvSpPr>
          <p:nvPr>
            <p:ph type="sldNum" sz="quarter" idx="12"/>
          </p:nvPr>
        </p:nvSpPr>
        <p:spPr/>
        <p:txBody>
          <a:bodyPr/>
          <a:lstStyle/>
          <a:p>
            <a:fld id="{F25B7477-B458-4CA4-AD18-8582D37CABE1}" type="slidenum">
              <a:rPr lang="fr-FR" smtClean="0"/>
              <a:t>‹N°›</a:t>
            </a:fld>
            <a:endParaRPr lang="fr-FR"/>
          </a:p>
        </p:txBody>
      </p:sp>
    </p:spTree>
    <p:extLst>
      <p:ext uri="{BB962C8B-B14F-4D97-AF65-F5344CB8AC3E}">
        <p14:creationId xmlns:p14="http://schemas.microsoft.com/office/powerpoint/2010/main" val="3021621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 xmlns:a16="http://schemas.microsoft.com/office/drawing/2014/main" id="{D5CE8ADE-E249-488D-9C38-FBBFEAE2D51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 xmlns:a16="http://schemas.microsoft.com/office/drawing/2014/main" id="{AFE7C6AB-AB68-43B7-9577-37CDD8C58B4D}"/>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5C4C70E3-D95F-4F99-8F93-B893941D0926}"/>
              </a:ext>
            </a:extLst>
          </p:cNvPr>
          <p:cNvSpPr>
            <a:spLocks noGrp="1"/>
          </p:cNvSpPr>
          <p:nvPr>
            <p:ph type="dt" sz="half" idx="10"/>
          </p:nvPr>
        </p:nvSpPr>
        <p:spPr/>
        <p:txBody>
          <a:bodyPr/>
          <a:lstStyle/>
          <a:p>
            <a:fld id="{3C1477B8-1D71-4BB5-9ACC-95841983EED8}" type="datetimeFigureOut">
              <a:rPr lang="fr-FR" smtClean="0"/>
              <a:t>16/01/2022</a:t>
            </a:fld>
            <a:endParaRPr lang="fr-FR"/>
          </a:p>
        </p:txBody>
      </p:sp>
      <p:sp>
        <p:nvSpPr>
          <p:cNvPr id="5" name="Espace réservé du pied de page 4">
            <a:extLst>
              <a:ext uri="{FF2B5EF4-FFF2-40B4-BE49-F238E27FC236}">
                <a16:creationId xmlns="" xmlns:a16="http://schemas.microsoft.com/office/drawing/2014/main" id="{EB23EFE8-A1C4-414D-BEA8-B016E193C24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DCAA6E13-7668-4ADD-B302-239DBB2E1334}"/>
              </a:ext>
            </a:extLst>
          </p:cNvPr>
          <p:cNvSpPr>
            <a:spLocks noGrp="1"/>
          </p:cNvSpPr>
          <p:nvPr>
            <p:ph type="sldNum" sz="quarter" idx="12"/>
          </p:nvPr>
        </p:nvSpPr>
        <p:spPr/>
        <p:txBody>
          <a:bodyPr/>
          <a:lstStyle/>
          <a:p>
            <a:fld id="{F25B7477-B458-4CA4-AD18-8582D37CABE1}" type="slidenum">
              <a:rPr lang="fr-FR" smtClean="0"/>
              <a:t>‹N°›</a:t>
            </a:fld>
            <a:endParaRPr lang="fr-FR"/>
          </a:p>
        </p:txBody>
      </p:sp>
    </p:spTree>
    <p:extLst>
      <p:ext uri="{BB962C8B-B14F-4D97-AF65-F5344CB8AC3E}">
        <p14:creationId xmlns:p14="http://schemas.microsoft.com/office/powerpoint/2010/main" val="2285897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9E4F8D6-9B36-41EF-9DC3-72ACE33D5E8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45B9BF77-2B54-4188-BD54-BB8991066767}"/>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CF6FC361-2A41-41A3-A1B6-44BA3EB7F98A}"/>
              </a:ext>
            </a:extLst>
          </p:cNvPr>
          <p:cNvSpPr>
            <a:spLocks noGrp="1"/>
          </p:cNvSpPr>
          <p:nvPr>
            <p:ph type="dt" sz="half" idx="10"/>
          </p:nvPr>
        </p:nvSpPr>
        <p:spPr/>
        <p:txBody>
          <a:bodyPr/>
          <a:lstStyle/>
          <a:p>
            <a:fld id="{3C1477B8-1D71-4BB5-9ACC-95841983EED8}" type="datetimeFigureOut">
              <a:rPr lang="fr-FR" smtClean="0"/>
              <a:t>16/01/2022</a:t>
            </a:fld>
            <a:endParaRPr lang="fr-FR"/>
          </a:p>
        </p:txBody>
      </p:sp>
      <p:sp>
        <p:nvSpPr>
          <p:cNvPr id="5" name="Espace réservé du pied de page 4">
            <a:extLst>
              <a:ext uri="{FF2B5EF4-FFF2-40B4-BE49-F238E27FC236}">
                <a16:creationId xmlns="" xmlns:a16="http://schemas.microsoft.com/office/drawing/2014/main" id="{1ABC1BC6-F1E0-4B63-ABC8-93C6531CFD0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696C16E2-D9E5-4EA2-BD04-C3C751C733F4}"/>
              </a:ext>
            </a:extLst>
          </p:cNvPr>
          <p:cNvSpPr>
            <a:spLocks noGrp="1"/>
          </p:cNvSpPr>
          <p:nvPr>
            <p:ph type="sldNum" sz="quarter" idx="12"/>
          </p:nvPr>
        </p:nvSpPr>
        <p:spPr/>
        <p:txBody>
          <a:bodyPr/>
          <a:lstStyle/>
          <a:p>
            <a:fld id="{F25B7477-B458-4CA4-AD18-8582D37CABE1}" type="slidenum">
              <a:rPr lang="fr-FR" smtClean="0"/>
              <a:t>‹N°›</a:t>
            </a:fld>
            <a:endParaRPr lang="fr-FR"/>
          </a:p>
        </p:txBody>
      </p:sp>
    </p:spTree>
    <p:extLst>
      <p:ext uri="{BB962C8B-B14F-4D97-AF65-F5344CB8AC3E}">
        <p14:creationId xmlns:p14="http://schemas.microsoft.com/office/powerpoint/2010/main" val="2717006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2A886E6-6049-4924-B9AE-205624D3CBF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 xmlns:a16="http://schemas.microsoft.com/office/drawing/2014/main" id="{979ECDC3-7BE9-4B53-97E9-F7D0B6398C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 xmlns:a16="http://schemas.microsoft.com/office/drawing/2014/main" id="{62DF3B0C-5CB1-49A0-A81C-70684B48AE1E}"/>
              </a:ext>
            </a:extLst>
          </p:cNvPr>
          <p:cNvSpPr>
            <a:spLocks noGrp="1"/>
          </p:cNvSpPr>
          <p:nvPr>
            <p:ph type="dt" sz="half" idx="10"/>
          </p:nvPr>
        </p:nvSpPr>
        <p:spPr/>
        <p:txBody>
          <a:bodyPr/>
          <a:lstStyle/>
          <a:p>
            <a:fld id="{3C1477B8-1D71-4BB5-9ACC-95841983EED8}" type="datetimeFigureOut">
              <a:rPr lang="fr-FR" smtClean="0"/>
              <a:t>16/01/2022</a:t>
            </a:fld>
            <a:endParaRPr lang="fr-FR"/>
          </a:p>
        </p:txBody>
      </p:sp>
      <p:sp>
        <p:nvSpPr>
          <p:cNvPr id="5" name="Espace réservé du pied de page 4">
            <a:extLst>
              <a:ext uri="{FF2B5EF4-FFF2-40B4-BE49-F238E27FC236}">
                <a16:creationId xmlns="" xmlns:a16="http://schemas.microsoft.com/office/drawing/2014/main" id="{96D5D5F5-D77F-4B11-B6AA-BBF4B989111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AE885502-B8E2-4DF2-9A0F-71EF017365E6}"/>
              </a:ext>
            </a:extLst>
          </p:cNvPr>
          <p:cNvSpPr>
            <a:spLocks noGrp="1"/>
          </p:cNvSpPr>
          <p:nvPr>
            <p:ph type="sldNum" sz="quarter" idx="12"/>
          </p:nvPr>
        </p:nvSpPr>
        <p:spPr/>
        <p:txBody>
          <a:bodyPr/>
          <a:lstStyle/>
          <a:p>
            <a:fld id="{F25B7477-B458-4CA4-AD18-8582D37CABE1}" type="slidenum">
              <a:rPr lang="fr-FR" smtClean="0"/>
              <a:t>‹N°›</a:t>
            </a:fld>
            <a:endParaRPr lang="fr-FR"/>
          </a:p>
        </p:txBody>
      </p:sp>
    </p:spTree>
    <p:extLst>
      <p:ext uri="{BB962C8B-B14F-4D97-AF65-F5344CB8AC3E}">
        <p14:creationId xmlns:p14="http://schemas.microsoft.com/office/powerpoint/2010/main" val="311275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812D855-CBFF-411C-A431-6DF3710DC62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B7ED1878-4312-4EAE-8CF9-B5B5019D72C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 xmlns:a16="http://schemas.microsoft.com/office/drawing/2014/main" id="{AA85802F-8CEB-42FD-8385-8D68AF1EF5D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 xmlns:a16="http://schemas.microsoft.com/office/drawing/2014/main" id="{14EF1D74-1741-409C-9204-5105A0DBD972}"/>
              </a:ext>
            </a:extLst>
          </p:cNvPr>
          <p:cNvSpPr>
            <a:spLocks noGrp="1"/>
          </p:cNvSpPr>
          <p:nvPr>
            <p:ph type="dt" sz="half" idx="10"/>
          </p:nvPr>
        </p:nvSpPr>
        <p:spPr/>
        <p:txBody>
          <a:bodyPr/>
          <a:lstStyle/>
          <a:p>
            <a:fld id="{3C1477B8-1D71-4BB5-9ACC-95841983EED8}" type="datetimeFigureOut">
              <a:rPr lang="fr-FR" smtClean="0"/>
              <a:t>16/01/2022</a:t>
            </a:fld>
            <a:endParaRPr lang="fr-FR"/>
          </a:p>
        </p:txBody>
      </p:sp>
      <p:sp>
        <p:nvSpPr>
          <p:cNvPr id="6" name="Espace réservé du pied de page 5">
            <a:extLst>
              <a:ext uri="{FF2B5EF4-FFF2-40B4-BE49-F238E27FC236}">
                <a16:creationId xmlns="" xmlns:a16="http://schemas.microsoft.com/office/drawing/2014/main" id="{B8C6AB66-E143-400B-A3BF-731667760D5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B4112E6E-DDB6-4B30-A6D6-2B75883BE08D}"/>
              </a:ext>
            </a:extLst>
          </p:cNvPr>
          <p:cNvSpPr>
            <a:spLocks noGrp="1"/>
          </p:cNvSpPr>
          <p:nvPr>
            <p:ph type="sldNum" sz="quarter" idx="12"/>
          </p:nvPr>
        </p:nvSpPr>
        <p:spPr/>
        <p:txBody>
          <a:bodyPr/>
          <a:lstStyle/>
          <a:p>
            <a:fld id="{F25B7477-B458-4CA4-AD18-8582D37CABE1}" type="slidenum">
              <a:rPr lang="fr-FR" smtClean="0"/>
              <a:t>‹N°›</a:t>
            </a:fld>
            <a:endParaRPr lang="fr-FR"/>
          </a:p>
        </p:txBody>
      </p:sp>
    </p:spTree>
    <p:extLst>
      <p:ext uri="{BB962C8B-B14F-4D97-AF65-F5344CB8AC3E}">
        <p14:creationId xmlns:p14="http://schemas.microsoft.com/office/powerpoint/2010/main" val="3081866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8DE284A-3711-4575-8069-B5B36129369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 xmlns:a16="http://schemas.microsoft.com/office/drawing/2014/main" id="{DC318BFB-328A-48AC-9AD3-FEA489D73F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 xmlns:a16="http://schemas.microsoft.com/office/drawing/2014/main" id="{64B4BC7A-76E2-4300-90AC-C03C6CD54D8E}"/>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 xmlns:a16="http://schemas.microsoft.com/office/drawing/2014/main" id="{169A9603-48C8-475A-B25E-A0FFA3EF09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 xmlns:a16="http://schemas.microsoft.com/office/drawing/2014/main" id="{C1A2B444-DEF1-4307-8D63-B30238F20AC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 xmlns:a16="http://schemas.microsoft.com/office/drawing/2014/main" id="{B5440494-5065-45A9-8B87-963F1A9565A8}"/>
              </a:ext>
            </a:extLst>
          </p:cNvPr>
          <p:cNvSpPr>
            <a:spLocks noGrp="1"/>
          </p:cNvSpPr>
          <p:nvPr>
            <p:ph type="dt" sz="half" idx="10"/>
          </p:nvPr>
        </p:nvSpPr>
        <p:spPr/>
        <p:txBody>
          <a:bodyPr/>
          <a:lstStyle/>
          <a:p>
            <a:fld id="{3C1477B8-1D71-4BB5-9ACC-95841983EED8}" type="datetimeFigureOut">
              <a:rPr lang="fr-FR" smtClean="0"/>
              <a:t>16/01/2022</a:t>
            </a:fld>
            <a:endParaRPr lang="fr-FR"/>
          </a:p>
        </p:txBody>
      </p:sp>
      <p:sp>
        <p:nvSpPr>
          <p:cNvPr id="8" name="Espace réservé du pied de page 7">
            <a:extLst>
              <a:ext uri="{FF2B5EF4-FFF2-40B4-BE49-F238E27FC236}">
                <a16:creationId xmlns="" xmlns:a16="http://schemas.microsoft.com/office/drawing/2014/main" id="{C159D542-3E58-4A60-9F94-DC164DC0D5F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 xmlns:a16="http://schemas.microsoft.com/office/drawing/2014/main" id="{A129CF6E-7FA4-406B-A2A1-78ADAFF62EF6}"/>
              </a:ext>
            </a:extLst>
          </p:cNvPr>
          <p:cNvSpPr>
            <a:spLocks noGrp="1"/>
          </p:cNvSpPr>
          <p:nvPr>
            <p:ph type="sldNum" sz="quarter" idx="12"/>
          </p:nvPr>
        </p:nvSpPr>
        <p:spPr/>
        <p:txBody>
          <a:bodyPr/>
          <a:lstStyle/>
          <a:p>
            <a:fld id="{F25B7477-B458-4CA4-AD18-8582D37CABE1}" type="slidenum">
              <a:rPr lang="fr-FR" smtClean="0"/>
              <a:t>‹N°›</a:t>
            </a:fld>
            <a:endParaRPr lang="fr-FR"/>
          </a:p>
        </p:txBody>
      </p:sp>
    </p:spTree>
    <p:extLst>
      <p:ext uri="{BB962C8B-B14F-4D97-AF65-F5344CB8AC3E}">
        <p14:creationId xmlns:p14="http://schemas.microsoft.com/office/powerpoint/2010/main" val="213225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18B42F4-FA18-4261-84FF-0BC3D73E4A0D}"/>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 xmlns:a16="http://schemas.microsoft.com/office/drawing/2014/main" id="{21F38A49-BEDC-4E7C-88FE-CCDD985E1A89}"/>
              </a:ext>
            </a:extLst>
          </p:cNvPr>
          <p:cNvSpPr>
            <a:spLocks noGrp="1"/>
          </p:cNvSpPr>
          <p:nvPr>
            <p:ph type="dt" sz="half" idx="10"/>
          </p:nvPr>
        </p:nvSpPr>
        <p:spPr/>
        <p:txBody>
          <a:bodyPr/>
          <a:lstStyle/>
          <a:p>
            <a:fld id="{3C1477B8-1D71-4BB5-9ACC-95841983EED8}" type="datetimeFigureOut">
              <a:rPr lang="fr-FR" smtClean="0"/>
              <a:t>16/01/2022</a:t>
            </a:fld>
            <a:endParaRPr lang="fr-FR"/>
          </a:p>
        </p:txBody>
      </p:sp>
      <p:sp>
        <p:nvSpPr>
          <p:cNvPr id="4" name="Espace réservé du pied de page 3">
            <a:extLst>
              <a:ext uri="{FF2B5EF4-FFF2-40B4-BE49-F238E27FC236}">
                <a16:creationId xmlns="" xmlns:a16="http://schemas.microsoft.com/office/drawing/2014/main" id="{63160D47-0373-40ED-AA44-1D68341229D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 xmlns:a16="http://schemas.microsoft.com/office/drawing/2014/main" id="{F1C33355-A82F-43CA-ACF1-5586EA3CFF2C}"/>
              </a:ext>
            </a:extLst>
          </p:cNvPr>
          <p:cNvSpPr>
            <a:spLocks noGrp="1"/>
          </p:cNvSpPr>
          <p:nvPr>
            <p:ph type="sldNum" sz="quarter" idx="12"/>
          </p:nvPr>
        </p:nvSpPr>
        <p:spPr/>
        <p:txBody>
          <a:bodyPr/>
          <a:lstStyle/>
          <a:p>
            <a:fld id="{F25B7477-B458-4CA4-AD18-8582D37CABE1}" type="slidenum">
              <a:rPr lang="fr-FR" smtClean="0"/>
              <a:t>‹N°›</a:t>
            </a:fld>
            <a:endParaRPr lang="fr-FR"/>
          </a:p>
        </p:txBody>
      </p:sp>
    </p:spTree>
    <p:extLst>
      <p:ext uri="{BB962C8B-B14F-4D97-AF65-F5344CB8AC3E}">
        <p14:creationId xmlns:p14="http://schemas.microsoft.com/office/powerpoint/2010/main" val="3012819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 xmlns:a16="http://schemas.microsoft.com/office/drawing/2014/main" id="{0256FA15-1845-42F4-B0E1-3C473ABA723B}"/>
              </a:ext>
            </a:extLst>
          </p:cNvPr>
          <p:cNvSpPr>
            <a:spLocks noGrp="1"/>
          </p:cNvSpPr>
          <p:nvPr>
            <p:ph type="dt" sz="half" idx="10"/>
          </p:nvPr>
        </p:nvSpPr>
        <p:spPr/>
        <p:txBody>
          <a:bodyPr/>
          <a:lstStyle/>
          <a:p>
            <a:fld id="{3C1477B8-1D71-4BB5-9ACC-95841983EED8}" type="datetimeFigureOut">
              <a:rPr lang="fr-FR" smtClean="0"/>
              <a:t>16/01/2022</a:t>
            </a:fld>
            <a:endParaRPr lang="fr-FR"/>
          </a:p>
        </p:txBody>
      </p:sp>
      <p:sp>
        <p:nvSpPr>
          <p:cNvPr id="3" name="Espace réservé du pied de page 2">
            <a:extLst>
              <a:ext uri="{FF2B5EF4-FFF2-40B4-BE49-F238E27FC236}">
                <a16:creationId xmlns="" xmlns:a16="http://schemas.microsoft.com/office/drawing/2014/main" id="{3661B150-F858-4584-B96E-914B888BAD2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 xmlns:a16="http://schemas.microsoft.com/office/drawing/2014/main" id="{29223B85-5001-4172-893E-E35CA0673A73}"/>
              </a:ext>
            </a:extLst>
          </p:cNvPr>
          <p:cNvSpPr>
            <a:spLocks noGrp="1"/>
          </p:cNvSpPr>
          <p:nvPr>
            <p:ph type="sldNum" sz="quarter" idx="12"/>
          </p:nvPr>
        </p:nvSpPr>
        <p:spPr/>
        <p:txBody>
          <a:bodyPr/>
          <a:lstStyle/>
          <a:p>
            <a:fld id="{F25B7477-B458-4CA4-AD18-8582D37CABE1}" type="slidenum">
              <a:rPr lang="fr-FR" smtClean="0"/>
              <a:t>‹N°›</a:t>
            </a:fld>
            <a:endParaRPr lang="fr-FR"/>
          </a:p>
        </p:txBody>
      </p:sp>
    </p:spTree>
    <p:extLst>
      <p:ext uri="{BB962C8B-B14F-4D97-AF65-F5344CB8AC3E}">
        <p14:creationId xmlns:p14="http://schemas.microsoft.com/office/powerpoint/2010/main" val="3180696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C0126F5-55C2-4335-B214-26E253F3283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 xmlns:a16="http://schemas.microsoft.com/office/drawing/2014/main" id="{D4FCEA82-8438-484B-BB3C-CECC46EFB8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 xmlns:a16="http://schemas.microsoft.com/office/drawing/2014/main" id="{B91FFA26-F93D-4BBD-B4FB-277B3AFFDE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7EA75AAE-B6DB-4C65-AC3A-510238CE0461}"/>
              </a:ext>
            </a:extLst>
          </p:cNvPr>
          <p:cNvSpPr>
            <a:spLocks noGrp="1"/>
          </p:cNvSpPr>
          <p:nvPr>
            <p:ph type="dt" sz="half" idx="10"/>
          </p:nvPr>
        </p:nvSpPr>
        <p:spPr/>
        <p:txBody>
          <a:bodyPr/>
          <a:lstStyle/>
          <a:p>
            <a:fld id="{3C1477B8-1D71-4BB5-9ACC-95841983EED8}" type="datetimeFigureOut">
              <a:rPr lang="fr-FR" smtClean="0"/>
              <a:t>16/01/2022</a:t>
            </a:fld>
            <a:endParaRPr lang="fr-FR"/>
          </a:p>
        </p:txBody>
      </p:sp>
      <p:sp>
        <p:nvSpPr>
          <p:cNvPr id="6" name="Espace réservé du pied de page 5">
            <a:extLst>
              <a:ext uri="{FF2B5EF4-FFF2-40B4-BE49-F238E27FC236}">
                <a16:creationId xmlns="" xmlns:a16="http://schemas.microsoft.com/office/drawing/2014/main" id="{07FC6E55-79C4-4526-826A-EFCF0A9F354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0E9D8E16-22FE-4A8C-BFC9-749BC022BE06}"/>
              </a:ext>
            </a:extLst>
          </p:cNvPr>
          <p:cNvSpPr>
            <a:spLocks noGrp="1"/>
          </p:cNvSpPr>
          <p:nvPr>
            <p:ph type="sldNum" sz="quarter" idx="12"/>
          </p:nvPr>
        </p:nvSpPr>
        <p:spPr/>
        <p:txBody>
          <a:bodyPr/>
          <a:lstStyle/>
          <a:p>
            <a:fld id="{F25B7477-B458-4CA4-AD18-8582D37CABE1}" type="slidenum">
              <a:rPr lang="fr-FR" smtClean="0"/>
              <a:t>‹N°›</a:t>
            </a:fld>
            <a:endParaRPr lang="fr-FR"/>
          </a:p>
        </p:txBody>
      </p:sp>
    </p:spTree>
    <p:extLst>
      <p:ext uri="{BB962C8B-B14F-4D97-AF65-F5344CB8AC3E}">
        <p14:creationId xmlns:p14="http://schemas.microsoft.com/office/powerpoint/2010/main" val="2816193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4468D8E7-6EE6-4C69-9B2C-58C55CE1634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 xmlns:a16="http://schemas.microsoft.com/office/drawing/2014/main" id="{A62AD12B-9AB4-4167-8BB0-BBD6D2FF91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 xmlns:a16="http://schemas.microsoft.com/office/drawing/2014/main" id="{1BC507FF-1C6C-4E93-8401-30B0A8F1B3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68D3E5E9-6C5B-466D-B1E8-53D25932B8C3}"/>
              </a:ext>
            </a:extLst>
          </p:cNvPr>
          <p:cNvSpPr>
            <a:spLocks noGrp="1"/>
          </p:cNvSpPr>
          <p:nvPr>
            <p:ph type="dt" sz="half" idx="10"/>
          </p:nvPr>
        </p:nvSpPr>
        <p:spPr/>
        <p:txBody>
          <a:bodyPr/>
          <a:lstStyle/>
          <a:p>
            <a:fld id="{3C1477B8-1D71-4BB5-9ACC-95841983EED8}" type="datetimeFigureOut">
              <a:rPr lang="fr-FR" smtClean="0"/>
              <a:t>16/01/2022</a:t>
            </a:fld>
            <a:endParaRPr lang="fr-FR"/>
          </a:p>
        </p:txBody>
      </p:sp>
      <p:sp>
        <p:nvSpPr>
          <p:cNvPr id="6" name="Espace réservé du pied de page 5">
            <a:extLst>
              <a:ext uri="{FF2B5EF4-FFF2-40B4-BE49-F238E27FC236}">
                <a16:creationId xmlns="" xmlns:a16="http://schemas.microsoft.com/office/drawing/2014/main" id="{F65AF59A-A2B1-4383-A054-CF128525804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8AB8D880-23F2-4770-B582-85B0AEABF271}"/>
              </a:ext>
            </a:extLst>
          </p:cNvPr>
          <p:cNvSpPr>
            <a:spLocks noGrp="1"/>
          </p:cNvSpPr>
          <p:nvPr>
            <p:ph type="sldNum" sz="quarter" idx="12"/>
          </p:nvPr>
        </p:nvSpPr>
        <p:spPr/>
        <p:txBody>
          <a:bodyPr/>
          <a:lstStyle/>
          <a:p>
            <a:fld id="{F25B7477-B458-4CA4-AD18-8582D37CABE1}" type="slidenum">
              <a:rPr lang="fr-FR" smtClean="0"/>
              <a:t>‹N°›</a:t>
            </a:fld>
            <a:endParaRPr lang="fr-FR"/>
          </a:p>
        </p:txBody>
      </p:sp>
    </p:spTree>
    <p:extLst>
      <p:ext uri="{BB962C8B-B14F-4D97-AF65-F5344CB8AC3E}">
        <p14:creationId xmlns:p14="http://schemas.microsoft.com/office/powerpoint/2010/main" val="10640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 xmlns:a16="http://schemas.microsoft.com/office/drawing/2014/main" id="{315204A6-A974-41AD-9E3A-6B6775E546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 xmlns:a16="http://schemas.microsoft.com/office/drawing/2014/main" id="{0315D774-A67F-445E-BC70-2CD576BEF8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DAF4CE7A-438A-4D1A-84F6-9BB7F2F3D6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1477B8-1D71-4BB5-9ACC-95841983EED8}" type="datetimeFigureOut">
              <a:rPr lang="fr-FR" smtClean="0"/>
              <a:t>16/01/2022</a:t>
            </a:fld>
            <a:endParaRPr lang="fr-FR"/>
          </a:p>
        </p:txBody>
      </p:sp>
      <p:sp>
        <p:nvSpPr>
          <p:cNvPr id="5" name="Espace réservé du pied de page 4">
            <a:extLst>
              <a:ext uri="{FF2B5EF4-FFF2-40B4-BE49-F238E27FC236}">
                <a16:creationId xmlns="" xmlns:a16="http://schemas.microsoft.com/office/drawing/2014/main" id="{C2469DF9-6657-421D-A501-2706370E86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 xmlns:a16="http://schemas.microsoft.com/office/drawing/2014/main" id="{83588573-4867-4ECA-8684-B71EF44532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B7477-B458-4CA4-AD18-8582D37CABE1}" type="slidenum">
              <a:rPr lang="fr-FR" smtClean="0"/>
              <a:t>‹N°›</a:t>
            </a:fld>
            <a:endParaRPr lang="fr-FR"/>
          </a:p>
        </p:txBody>
      </p:sp>
    </p:spTree>
    <p:extLst>
      <p:ext uri="{BB962C8B-B14F-4D97-AF65-F5344CB8AC3E}">
        <p14:creationId xmlns:p14="http://schemas.microsoft.com/office/powerpoint/2010/main" val="2497537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fr.wikipedia.org/wiki/Code_de_Nuremberg"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fr.wikipedia.org/wiki/Morale"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www.medecinesciences.org/en/articles/medsci/full_html/2007/09/medsci2007238-9p777/medsci2007238-9p777.html#R29" TargetMode="External"/><Relationship Id="rId2" Type="http://schemas.openxmlformats.org/officeDocument/2006/relationships/hyperlink" Target="https://www.medecinesciences.org/en/articles/medsci/full_html/2007/09/medsci2007238-9p777/medsci2007238-9p777.html#R28" TargetMode="External"/><Relationship Id="rId1" Type="http://schemas.openxmlformats.org/officeDocument/2006/relationships/slideLayout" Target="../slideLayouts/slideLayout1.xml"/><Relationship Id="rId5" Type="http://schemas.openxmlformats.org/officeDocument/2006/relationships/hyperlink" Target="https://www.medecinesciences.org/en/articles/medsci/full_html/2007/09/medsci2007238-9p777/medsci2007238-9p777.html#R30" TargetMode="External"/><Relationship Id="rId4" Type="http://schemas.openxmlformats.org/officeDocument/2006/relationships/hyperlink" Target="https://www.medecinesciences.org/en/articles/medsci/full_html/2007/09/medsci2007238-9p777/medsci2007238-9p777.html#R10"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fr.wikipedia.org/wiki/Avicenne"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fr.wikipedia.org/wiki/Avicenne"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r>
              <a:rPr lang="fr-FR">
                <a:solidFill>
                  <a:srgbClr val="000000"/>
                </a:solidFill>
                <a:latin typeface="Times New Roman"/>
                <a:cs typeface="Times New Roman"/>
              </a:rPr>
              <a:t>Hassan </a:t>
            </a:r>
            <a:r>
              <a:rPr lang="fr-FR" err="1">
                <a:solidFill>
                  <a:srgbClr val="000000"/>
                </a:solidFill>
                <a:latin typeface="Times New Roman"/>
                <a:cs typeface="Times New Roman"/>
              </a:rPr>
              <a:t>Rezaei</a:t>
            </a:r>
            <a:r>
              <a:rPr lang="fr-FR">
                <a:solidFill>
                  <a:srgbClr val="000000"/>
                </a:solidFill>
                <a:latin typeface="Times New Roman"/>
                <a:cs typeface="Times New Roman"/>
              </a:rPr>
              <a:t> Kalantrai</a:t>
            </a:r>
          </a:p>
          <a:p>
            <a:r>
              <a:rPr lang="fr-FR">
                <a:solidFill>
                  <a:srgbClr val="000000"/>
                </a:solidFill>
                <a:latin typeface="Times New Roman"/>
                <a:cs typeface="Times New Roman"/>
              </a:rPr>
              <a:t>Oncologue Médical </a:t>
            </a:r>
            <a:endParaRPr lang="en-US">
              <a:solidFill>
                <a:srgbClr val="000000"/>
              </a:solidFill>
              <a:latin typeface="Calibri" panose="020F0502020204030204"/>
              <a:cs typeface="Calibri" panose="020F0502020204030204"/>
            </a:endParaRPr>
          </a:p>
          <a:p>
            <a:r>
              <a:rPr lang="fr-FR">
                <a:solidFill>
                  <a:srgbClr val="000000"/>
                </a:solidFill>
                <a:latin typeface="Times New Roman"/>
                <a:cs typeface="Times New Roman"/>
              </a:rPr>
              <a:t>Président du Comité Ethique au CHR Verviers</a:t>
            </a:r>
            <a:endParaRPr lang="en-US">
              <a:ea typeface="+mn-lt"/>
              <a:cs typeface="+mn-lt"/>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635877" y="279027"/>
            <a:ext cx="8298233" cy="3230396"/>
          </a:xfrm>
          <a:solidFill>
            <a:schemeClr val="accent2"/>
          </a:solidFill>
        </p:spPr>
        <p:txBody>
          <a:bodyPr anchor="ctr">
            <a:normAutofit/>
          </a:bodyPr>
          <a:lstStyle/>
          <a:p>
            <a:r>
              <a:rPr lang="fr-FR" sz="4400">
                <a:solidFill>
                  <a:srgbClr val="080808"/>
                </a:solidFill>
              </a:rPr>
              <a:t>Etudes – Essais cliniques et éthique</a:t>
            </a: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122824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544070" y="297388"/>
            <a:ext cx="8279872" cy="1339167"/>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t/>
            </a:r>
            <a:br>
              <a:rPr lang="fr-FR" sz="4400"/>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FR" sz="4400">
                <a:cs typeface="Calibri Light"/>
              </a:rPr>
              <a:t/>
            </a:r>
            <a:br>
              <a:rPr lang="fr-FR" sz="44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Image 5" descr="Une image contenant texte, personne, foule&#10;&#10;Description générée automatiquement">
            <a:extLst>
              <a:ext uri="{FF2B5EF4-FFF2-40B4-BE49-F238E27FC236}">
                <a16:creationId xmlns="" xmlns:a16="http://schemas.microsoft.com/office/drawing/2014/main" id="{541594D0-948A-415F-A9DE-C3C4AE6FE54C}"/>
              </a:ext>
            </a:extLst>
          </p:cNvPr>
          <p:cNvPicPr>
            <a:picLocks noChangeAspect="1"/>
          </p:cNvPicPr>
          <p:nvPr/>
        </p:nvPicPr>
        <p:blipFill>
          <a:blip r:embed="rId2"/>
          <a:stretch>
            <a:fillRect/>
          </a:stretch>
        </p:blipFill>
        <p:spPr>
          <a:xfrm>
            <a:off x="4599008" y="2378368"/>
            <a:ext cx="2743200" cy="3721719"/>
          </a:xfrm>
          <a:prstGeom prst="rect">
            <a:avLst/>
          </a:prstGeom>
        </p:spPr>
      </p:pic>
    </p:spTree>
    <p:extLst>
      <p:ext uri="{BB962C8B-B14F-4D97-AF65-F5344CB8AC3E}">
        <p14:creationId xmlns:p14="http://schemas.microsoft.com/office/powerpoint/2010/main" val="2945936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313855" y="3607"/>
            <a:ext cx="11438035" cy="1706395"/>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2400">
                <a:solidFill>
                  <a:srgbClr val="080808"/>
                </a:solidFill>
              </a:rPr>
              <a:t>Etudes – Essais cliniques </a:t>
            </a:r>
            <a:r>
              <a:rPr lang="fr-FR" sz="2400">
                <a:solidFill>
                  <a:srgbClr val="080808"/>
                </a:solidFill>
                <a:ea typeface="+mj-lt"/>
                <a:cs typeface="+mj-lt"/>
              </a:rPr>
              <a:t>et éthique</a:t>
            </a:r>
            <a:r>
              <a:rPr lang="fr-FR" sz="2400">
                <a:cs typeface="Calibri Light"/>
              </a:rPr>
              <a:t/>
            </a:r>
            <a:br>
              <a:rPr lang="fr-FR" sz="2400">
                <a:cs typeface="Calibri Light"/>
              </a:rPr>
            </a:br>
            <a:r>
              <a:rPr lang="fr-FR" sz="2400">
                <a:ea typeface="+mj-lt"/>
                <a:cs typeface="+mj-lt"/>
              </a:rPr>
              <a:t>Etapes dans l’évolution de la bioéthique et de la création des Comités ad hoc : </a:t>
            </a:r>
            <a:endParaRPr lang="en-US" sz="2400">
              <a:ea typeface="+mj-lt"/>
              <a:cs typeface="+mj-lt"/>
            </a:endParaRPr>
          </a:p>
          <a:p>
            <a:pPr>
              <a:lnSpc>
                <a:spcPct val="100000"/>
              </a:lnSpc>
              <a:spcBef>
                <a:spcPts val="0"/>
              </a:spcBef>
            </a:pPr>
            <a:r>
              <a:rPr lang="fr-FR" sz="2400">
                <a:ea typeface="+mj-lt"/>
                <a:cs typeface="+mj-lt"/>
              </a:rPr>
              <a:t>Sur le plan international</a:t>
            </a:r>
            <a:br>
              <a:rPr lang="fr-FR" sz="2400">
                <a:ea typeface="+mj-lt"/>
                <a:cs typeface="+mj-lt"/>
              </a:rPr>
            </a:br>
            <a:r>
              <a:rPr lang="en-US" sz="1800">
                <a:ea typeface="+mj-lt"/>
                <a:cs typeface="+mj-lt"/>
              </a:rPr>
              <a:t>Med Sci (Paris) 2008 ; 24 : 208–212 </a:t>
            </a:r>
            <a:r>
              <a:rPr lang="en-US" sz="1800" b="1">
                <a:ea typeface="+mj-lt"/>
                <a:cs typeface="+mj-lt"/>
              </a:rPr>
              <a:t>De Nuremberg à </a:t>
            </a:r>
            <a:r>
              <a:rPr lang="en-US" sz="1800" b="1" err="1">
                <a:ea typeface="+mj-lt"/>
                <a:cs typeface="+mj-lt"/>
              </a:rPr>
              <a:t>aujourd’hui</a:t>
            </a:r>
            <a:r>
              <a:rPr lang="en-US" sz="1800" b="1">
                <a:ea typeface="+mj-lt"/>
                <a:cs typeface="+mj-lt"/>
              </a:rPr>
              <a:t>:  Les « </a:t>
            </a:r>
            <a:r>
              <a:rPr lang="en-US" sz="1800" b="1" err="1">
                <a:ea typeface="+mj-lt"/>
                <a:cs typeface="+mj-lt"/>
              </a:rPr>
              <a:t>Comités</a:t>
            </a:r>
            <a:r>
              <a:rPr lang="en-US" sz="1800" b="1">
                <a:ea typeface="+mj-lt"/>
                <a:cs typeface="+mj-lt"/>
              </a:rPr>
              <a:t> </a:t>
            </a:r>
            <a:r>
              <a:rPr lang="en-US" sz="1800" b="1" err="1">
                <a:ea typeface="+mj-lt"/>
                <a:cs typeface="+mj-lt"/>
              </a:rPr>
              <a:t>d’éthique</a:t>
            </a:r>
            <a:r>
              <a:rPr lang="en-US" sz="1800" b="1">
                <a:ea typeface="+mj-lt"/>
                <a:cs typeface="+mj-lt"/>
              </a:rPr>
              <a:t> » dans </a:t>
            </a:r>
            <a:r>
              <a:rPr lang="en-US" sz="1800" b="1" err="1">
                <a:ea typeface="+mj-lt"/>
                <a:cs typeface="+mj-lt"/>
              </a:rPr>
              <a:t>l’expérimentation</a:t>
            </a:r>
            <a:r>
              <a:rPr lang="en-US" sz="1800" b="1">
                <a:ea typeface="+mj-lt"/>
                <a:cs typeface="+mj-lt"/>
              </a:rPr>
              <a:t> </a:t>
            </a:r>
            <a:r>
              <a:rPr lang="en-US" sz="1800" b="1" err="1">
                <a:ea typeface="+mj-lt"/>
                <a:cs typeface="+mj-lt"/>
              </a:rPr>
              <a:t>humaine</a:t>
            </a:r>
            <a:endParaRPr lang="en-US" sz="1800">
              <a:ea typeface="+mj-lt"/>
              <a:cs typeface="+mj-lt"/>
            </a:endParaRPr>
          </a:p>
          <a:p>
            <a:pPr>
              <a:lnSpc>
                <a:spcPct val="100000"/>
              </a:lnSpc>
              <a:spcBef>
                <a:spcPts val="0"/>
              </a:spcBef>
            </a:pPr>
            <a:r>
              <a:rPr lang="en-US" sz="1800">
                <a:ea typeface="+mj-lt"/>
                <a:cs typeface="+mj-lt"/>
              </a:rPr>
              <a:t>Jean-Paul </a:t>
            </a:r>
            <a:r>
              <a:rPr lang="en-US" sz="1800" err="1">
                <a:ea typeface="+mj-lt"/>
                <a:cs typeface="+mj-lt"/>
              </a:rPr>
              <a:t>Demarez</a:t>
            </a:r>
            <a:r>
              <a:rPr lang="en-US" sz="1800">
                <a:ea typeface="+mj-lt"/>
                <a:cs typeface="+mj-lt"/>
              </a:rPr>
              <a:t>*</a:t>
            </a:r>
          </a:p>
          <a:p>
            <a:endParaRPr lang="fr-FR" sz="2400">
              <a:ea typeface="+mj-lt"/>
              <a:cs typeface="+mj-lt"/>
            </a:endParaRPr>
          </a:p>
          <a:p>
            <a:endParaRPr lang="fr-FR" sz="4400">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 xmlns:a16="http://schemas.microsoft.com/office/drawing/2014/main" id="{5F673858-957D-43B5-98E2-05CD8B307C85}"/>
              </a:ext>
            </a:extLst>
          </p:cNvPr>
          <p:cNvSpPr/>
          <p:nvPr/>
        </p:nvSpPr>
        <p:spPr>
          <a:xfrm>
            <a:off x="258898" y="2319970"/>
            <a:ext cx="11264742" cy="442510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spcBef>
                <a:spcPct val="0"/>
              </a:spcBef>
              <a:spcAft>
                <a:spcPct val="0"/>
              </a:spcAft>
            </a:pPr>
            <a:endParaRPr lang="en-US" sz="2000">
              <a:solidFill>
                <a:schemeClr val="tx1"/>
              </a:solidFill>
              <a:latin typeface="Arial"/>
              <a:cs typeface="Arial"/>
            </a:endParaRPr>
          </a:p>
        </p:txBody>
      </p:sp>
      <p:pic>
        <p:nvPicPr>
          <p:cNvPr id="4" name="Image 4" descr="Une image contenant ciel, extérieur, personne, montagne&#10;&#10;Description générée automatiquement">
            <a:extLst>
              <a:ext uri="{FF2B5EF4-FFF2-40B4-BE49-F238E27FC236}">
                <a16:creationId xmlns="" xmlns:a16="http://schemas.microsoft.com/office/drawing/2014/main" id="{B12BC4C1-49FF-4408-9076-57830CC43107}"/>
              </a:ext>
            </a:extLst>
          </p:cNvPr>
          <p:cNvPicPr>
            <a:picLocks noChangeAspect="1"/>
          </p:cNvPicPr>
          <p:nvPr/>
        </p:nvPicPr>
        <p:blipFill>
          <a:blip r:embed="rId2"/>
          <a:stretch>
            <a:fillRect/>
          </a:stretch>
        </p:blipFill>
        <p:spPr>
          <a:xfrm>
            <a:off x="4256183" y="4085494"/>
            <a:ext cx="2743200" cy="2322576"/>
          </a:xfrm>
          <a:prstGeom prst="rect">
            <a:avLst/>
          </a:prstGeom>
        </p:spPr>
      </p:pic>
      <p:pic>
        <p:nvPicPr>
          <p:cNvPr id="5" name="Image 5" descr="Une image contenant intérieur, personne&#10;&#10;Description générée automatiquement">
            <a:extLst>
              <a:ext uri="{FF2B5EF4-FFF2-40B4-BE49-F238E27FC236}">
                <a16:creationId xmlns="" xmlns:a16="http://schemas.microsoft.com/office/drawing/2014/main" id="{65E1B55C-A3E5-470C-8429-2C3F0322073D}"/>
              </a:ext>
            </a:extLst>
          </p:cNvPr>
          <p:cNvPicPr>
            <a:picLocks noChangeAspect="1"/>
          </p:cNvPicPr>
          <p:nvPr/>
        </p:nvPicPr>
        <p:blipFill>
          <a:blip r:embed="rId3"/>
          <a:stretch>
            <a:fillRect/>
          </a:stretch>
        </p:blipFill>
        <p:spPr>
          <a:xfrm>
            <a:off x="602256" y="1638299"/>
            <a:ext cx="2743200" cy="2213472"/>
          </a:xfrm>
          <a:prstGeom prst="rect">
            <a:avLst/>
          </a:prstGeom>
        </p:spPr>
      </p:pic>
      <p:pic>
        <p:nvPicPr>
          <p:cNvPr id="6" name="Image 6" descr="Une image contenant intérieur&#10;&#10;Description générée automatiquement">
            <a:extLst>
              <a:ext uri="{FF2B5EF4-FFF2-40B4-BE49-F238E27FC236}">
                <a16:creationId xmlns="" xmlns:a16="http://schemas.microsoft.com/office/drawing/2014/main" id="{A8154999-E6A9-4696-968B-E943F4FC30F7}"/>
              </a:ext>
            </a:extLst>
          </p:cNvPr>
          <p:cNvPicPr>
            <a:picLocks noChangeAspect="1"/>
          </p:cNvPicPr>
          <p:nvPr/>
        </p:nvPicPr>
        <p:blipFill>
          <a:blip r:embed="rId4"/>
          <a:stretch>
            <a:fillRect/>
          </a:stretch>
        </p:blipFill>
        <p:spPr>
          <a:xfrm>
            <a:off x="8157990" y="1518951"/>
            <a:ext cx="2743200" cy="2332821"/>
          </a:xfrm>
          <a:prstGeom prst="rect">
            <a:avLst/>
          </a:prstGeom>
        </p:spPr>
      </p:pic>
      <p:sp>
        <p:nvSpPr>
          <p:cNvPr id="7" name="Rectangle 6">
            <a:extLst>
              <a:ext uri="{FF2B5EF4-FFF2-40B4-BE49-F238E27FC236}">
                <a16:creationId xmlns="" xmlns:a16="http://schemas.microsoft.com/office/drawing/2014/main" id="{2C37DBF9-5621-4A35-A2F8-BB6010BB55B9}"/>
              </a:ext>
            </a:extLst>
          </p:cNvPr>
          <p:cNvSpPr/>
          <p:nvPr/>
        </p:nvSpPr>
        <p:spPr>
          <a:xfrm>
            <a:off x="3545597" y="1603873"/>
            <a:ext cx="4360840" cy="22125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a:cs typeface="Calibri"/>
              </a:rPr>
              <a:t>L'Homme a reculé pendant des siècles et la médecine a été mélangé avec la sourcellerie. </a:t>
            </a:r>
            <a:endParaRPr lang="fr-FR"/>
          </a:p>
          <a:p>
            <a:pPr algn="ctr"/>
            <a:r>
              <a:rPr lang="fr-FR" sz="2400">
                <a:cs typeface="Calibri"/>
              </a:rPr>
              <a:t>On ne trouve qu'occasionnellement le trace l'un ou l'autre invention médical</a:t>
            </a:r>
            <a:endParaRPr lang="fr-FR"/>
          </a:p>
        </p:txBody>
      </p:sp>
      <p:pic>
        <p:nvPicPr>
          <p:cNvPr id="9" name="Image 8" descr="Une image contenant table&#10;&#10;Description générée automatiquement">
            <a:extLst>
              <a:ext uri="{FF2B5EF4-FFF2-40B4-BE49-F238E27FC236}">
                <a16:creationId xmlns="" xmlns:a16="http://schemas.microsoft.com/office/drawing/2014/main" id="{59EB67C8-E0C5-492D-B55E-EFB9DF2AC226}"/>
              </a:ext>
            </a:extLst>
          </p:cNvPr>
          <p:cNvPicPr>
            <a:picLocks noChangeAspect="1"/>
          </p:cNvPicPr>
          <p:nvPr/>
        </p:nvPicPr>
        <p:blipFill>
          <a:blip r:embed="rId5"/>
          <a:stretch>
            <a:fillRect/>
          </a:stretch>
        </p:blipFill>
        <p:spPr>
          <a:xfrm>
            <a:off x="260372" y="1559195"/>
            <a:ext cx="11703233" cy="5177449"/>
          </a:xfrm>
          <a:prstGeom prst="rect">
            <a:avLst/>
          </a:prstGeom>
        </p:spPr>
      </p:pic>
    </p:spTree>
    <p:extLst>
      <p:ext uri="{BB962C8B-B14F-4D97-AF65-F5344CB8AC3E}">
        <p14:creationId xmlns:p14="http://schemas.microsoft.com/office/powerpoint/2010/main" val="2401624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459700" y="1225920"/>
            <a:ext cx="11202244" cy="4090478"/>
          </a:xfrm>
          <a:solidFill>
            <a:schemeClr val="accent2"/>
          </a:solidFill>
        </p:spPr>
        <p:txBody>
          <a:bodyPr anchor="ctr">
            <a:normAutofit fontScale="90000"/>
          </a:bodyPr>
          <a:lstStyle/>
          <a:p>
            <a:pPr>
              <a:lnSpc>
                <a:spcPct val="100000"/>
              </a:lnSpc>
              <a:spcBef>
                <a:spcPts val="0"/>
              </a:spcBef>
            </a:pPr>
            <a:r>
              <a:rPr lang="fr-FR" sz="4400">
                <a:solidFill>
                  <a:srgbClr val="080808"/>
                </a:solidFill>
              </a:rPr>
              <a:t/>
            </a:r>
            <a:br>
              <a:rPr lang="fr-FR" sz="4400">
                <a:solidFill>
                  <a:srgbClr val="080808"/>
                </a:solidFill>
              </a:rPr>
            </a:br>
            <a:r>
              <a:rPr lang="fr-FR" sz="4400"/>
              <a:t/>
            </a:r>
            <a:br>
              <a:rPr lang="fr-FR" sz="4400"/>
            </a:br>
            <a:r>
              <a:rPr lang="fr-FR" sz="4400"/>
              <a:t/>
            </a:r>
            <a:br>
              <a:rPr lang="fr-FR" sz="4400"/>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FR" sz="4400">
                <a:cs typeface="+mj-lt"/>
              </a:rPr>
              <a:t/>
            </a:r>
            <a:br>
              <a:rPr lang="fr-FR" sz="4400">
                <a:cs typeface="+mj-lt"/>
              </a:rPr>
            </a:br>
            <a:r>
              <a:rPr lang="fr-FR" sz="3200">
                <a:ea typeface="+mj-lt"/>
                <a:cs typeface="+mj-lt"/>
              </a:rPr>
              <a:t>principes éthiques sur la protection des participants</a:t>
            </a:r>
            <a:br>
              <a:rPr lang="fr-FR" sz="3200">
                <a:ea typeface="+mj-lt"/>
                <a:cs typeface="+mj-lt"/>
              </a:rPr>
            </a:br>
            <a:r>
              <a:rPr lang="fr-FR" sz="3200">
                <a:ea typeface="+mj-lt"/>
                <a:cs typeface="+mj-lt"/>
              </a:rPr>
              <a:t/>
            </a:r>
            <a:br>
              <a:rPr lang="fr-FR" sz="3200">
                <a:ea typeface="+mj-lt"/>
                <a:cs typeface="+mj-lt"/>
              </a:rPr>
            </a:br>
            <a:r>
              <a:rPr lang="fr-FR" sz="3200">
                <a:ea typeface="+mj-lt"/>
                <a:cs typeface="+mj-lt"/>
              </a:rPr>
              <a:t>principes éthiques sur la justification de la recherche biomédicale</a:t>
            </a:r>
            <a:br>
              <a:rPr lang="fr-FR" sz="3200">
                <a:ea typeface="+mj-lt"/>
                <a:cs typeface="+mj-lt"/>
              </a:rPr>
            </a:br>
            <a:r>
              <a:rPr lang="fr-FR" sz="3200">
                <a:ea typeface="+mj-lt"/>
                <a:cs typeface="+mj-lt"/>
              </a:rPr>
              <a:t/>
            </a:r>
            <a:br>
              <a:rPr lang="fr-FR" sz="3200">
                <a:ea typeface="+mj-lt"/>
                <a:cs typeface="+mj-lt"/>
              </a:rPr>
            </a:br>
            <a:endParaRPr lang="fr-FR" sz="3200">
              <a:ea typeface="+mj-lt"/>
              <a:cs typeface="+mj-lt"/>
            </a:endParaRPr>
          </a:p>
          <a:p>
            <a:r>
              <a:rPr lang="fr-FR" sz="4400">
                <a:cs typeface="Calibri Light"/>
              </a:rPr>
              <a:t/>
            </a:r>
            <a:br>
              <a:rPr lang="fr-FR" sz="4400">
                <a:cs typeface="Calibri Light"/>
              </a:rPr>
            </a:br>
            <a:r>
              <a:rPr lang="fr-FR" sz="4400">
                <a:cs typeface="Calibri Light"/>
              </a:rPr>
              <a:t/>
            </a:r>
            <a:br>
              <a:rPr lang="fr-FR" sz="44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185739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882013" y="69149"/>
            <a:ext cx="9972028" cy="1409708"/>
          </a:xfrm>
          <a:solidFill>
            <a:schemeClr val="accent2"/>
          </a:solidFill>
        </p:spPr>
        <p:txBody>
          <a:bodyPr anchor="ctr">
            <a:normAutofit fontScale="90000"/>
          </a:bodyPr>
          <a:lstStyle/>
          <a:p>
            <a:pPr>
              <a:lnSpc>
                <a:spcPct val="100000"/>
              </a:lnSpc>
              <a:spcBef>
                <a:spcPts val="0"/>
              </a:spcBef>
            </a:pPr>
            <a:r>
              <a:rPr lang="fr-FR" sz="4400" dirty="0"/>
              <a:t/>
            </a:r>
            <a:br>
              <a:rPr lang="fr-FR" sz="4400" dirty="0"/>
            </a:br>
            <a:r>
              <a:rPr lang="fr-FR" sz="4400" dirty="0"/>
              <a:t/>
            </a:r>
            <a:br>
              <a:rPr lang="fr-FR" sz="4400" dirty="0"/>
            </a:br>
            <a:r>
              <a:rPr lang="fr-FR" sz="4400" dirty="0"/>
              <a:t/>
            </a:r>
            <a:br>
              <a:rPr lang="fr-FR" sz="4400" dirty="0"/>
            </a:br>
            <a:r>
              <a:rPr lang="fr-FR" sz="4400" dirty="0">
                <a:solidFill>
                  <a:srgbClr val="080808"/>
                </a:solidFill>
              </a:rPr>
              <a:t>Etudes – Essais cliniques </a:t>
            </a:r>
            <a:r>
              <a:rPr lang="fr-FR" sz="4400" dirty="0">
                <a:solidFill>
                  <a:srgbClr val="080808"/>
                </a:solidFill>
                <a:ea typeface="+mj-lt"/>
                <a:cs typeface="+mj-lt"/>
              </a:rPr>
              <a:t>et éthique:</a:t>
            </a:r>
            <a:r>
              <a:rPr lang="fr-FR" sz="4400" dirty="0">
                <a:cs typeface="Calibri Light"/>
              </a:rPr>
              <a:t/>
            </a:r>
            <a:br>
              <a:rPr lang="fr-FR" sz="4400" dirty="0">
                <a:cs typeface="Calibri Light"/>
              </a:rPr>
            </a:br>
            <a:r>
              <a:rPr lang="fr-FR" sz="3200" dirty="0">
                <a:ea typeface="+mj-lt"/>
                <a:cs typeface="+mj-lt"/>
              </a:rPr>
              <a:t>Principes éthiques sur la protection des participants</a:t>
            </a:r>
          </a:p>
          <a:p>
            <a:r>
              <a:rPr lang="fr-FR" sz="4400" dirty="0">
                <a:cs typeface="Calibri Light"/>
              </a:rPr>
              <a:t/>
            </a:r>
            <a:br>
              <a:rPr lang="fr-FR" sz="4400" dirty="0">
                <a:cs typeface="Calibri Light"/>
              </a:rPr>
            </a:br>
            <a:r>
              <a:rPr lang="fr-FR" sz="4400" dirty="0">
                <a:cs typeface="Calibri Light"/>
              </a:rPr>
              <a:t/>
            </a:r>
            <a:br>
              <a:rPr lang="fr-FR" sz="4400" dirty="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Rectangle 3">
            <a:extLst>
              <a:ext uri="{FF2B5EF4-FFF2-40B4-BE49-F238E27FC236}">
                <a16:creationId xmlns="" xmlns:a16="http://schemas.microsoft.com/office/drawing/2014/main" id="{8E4BBB15-7E4E-4221-882A-E28430AF915A}"/>
              </a:ext>
            </a:extLst>
          </p:cNvPr>
          <p:cNvSpPr/>
          <p:nvPr/>
        </p:nvSpPr>
        <p:spPr>
          <a:xfrm>
            <a:off x="651693" y="1635136"/>
            <a:ext cx="10766893" cy="510645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fr-FR" sz="2000">
              <a:solidFill>
                <a:schemeClr val="tx1"/>
              </a:solidFill>
              <a:cs typeface="Calibri"/>
            </a:endParaRPr>
          </a:p>
          <a:p>
            <a:r>
              <a:rPr lang="fr-FR" sz="2000">
                <a:solidFill>
                  <a:schemeClr val="tx1"/>
                </a:solidFill>
              </a:rPr>
              <a:t>Protection des participants</a:t>
            </a:r>
            <a:r>
              <a:rPr lang="fr-FR" sz="2000">
                <a:solidFill>
                  <a:schemeClr val="tx1"/>
                </a:solidFill>
                <a:ea typeface="+mn-lt"/>
                <a:cs typeface="+mn-lt"/>
              </a:rPr>
              <a:t> repose sur les principes suivants.</a:t>
            </a:r>
            <a:endParaRPr lang="en-US" sz="2000">
              <a:solidFill>
                <a:schemeClr val="tx1"/>
              </a:solidFill>
              <a:cs typeface="Calibri"/>
            </a:endParaRPr>
          </a:p>
          <a:p>
            <a:pPr marL="342900" indent="-342900">
              <a:buAutoNum type="arabicPeriod"/>
            </a:pPr>
            <a:r>
              <a:rPr lang="fr-FR" sz="2000">
                <a:solidFill>
                  <a:schemeClr val="tx1"/>
                </a:solidFill>
                <a:ea typeface="+mn-lt"/>
                <a:cs typeface="+mn-lt"/>
              </a:rPr>
              <a:t>Le premier est celui de la </a:t>
            </a:r>
            <a:r>
              <a:rPr lang="fr-FR" sz="2000">
                <a:solidFill>
                  <a:srgbClr val="FF0000"/>
                </a:solidFill>
                <a:ea typeface="+mn-lt"/>
                <a:cs typeface="+mn-lt"/>
              </a:rPr>
              <a:t>dignité de la personne:</a:t>
            </a:r>
            <a:r>
              <a:rPr lang="fr-FR" sz="2000">
                <a:solidFill>
                  <a:schemeClr val="tx1"/>
                </a:solidFill>
                <a:ea typeface="+mn-lt"/>
                <a:cs typeface="+mn-lt"/>
              </a:rPr>
              <a:t> </a:t>
            </a:r>
          </a:p>
          <a:p>
            <a:pPr marL="800100" lvl="1" indent="-342900">
              <a:buAutoNum type="arabicPeriod"/>
            </a:pPr>
            <a:r>
              <a:rPr lang="fr-FR" sz="2000">
                <a:solidFill>
                  <a:schemeClr val="tx1"/>
                </a:solidFill>
                <a:ea typeface="+mn-lt"/>
                <a:cs typeface="+mn-lt"/>
              </a:rPr>
              <a:t>la santé, le bien-être, les soins, le respect de la vie privée et des données personnelles passent avant les objectifs de la recherche. En découle la règle du consentement. </a:t>
            </a:r>
            <a:endParaRPr lang="fr-FR">
              <a:solidFill>
                <a:schemeClr val="tx1"/>
              </a:solidFill>
              <a:cs typeface="Calibri" panose="020F0502020204030204"/>
            </a:endParaRPr>
          </a:p>
          <a:p>
            <a:pPr marL="342900" indent="-342900">
              <a:buAutoNum type="arabicPeriod"/>
            </a:pPr>
            <a:r>
              <a:rPr lang="fr-FR" sz="2000">
                <a:solidFill>
                  <a:schemeClr val="tx1"/>
                </a:solidFill>
                <a:cs typeface="Calibri"/>
              </a:rPr>
              <a:t>Le second principe est celui de</a:t>
            </a:r>
            <a:r>
              <a:rPr lang="fr-FR" sz="2000">
                <a:solidFill>
                  <a:srgbClr val="FF0000"/>
                </a:solidFill>
                <a:cs typeface="Calibri"/>
              </a:rPr>
              <a:t> bienfaisance et celui de non-malfaisance:</a:t>
            </a:r>
            <a:endParaRPr lang="fr-FR" sz="2000">
              <a:solidFill>
                <a:schemeClr val="tx1"/>
              </a:solidFill>
              <a:cs typeface="Calibri"/>
            </a:endParaRPr>
          </a:p>
          <a:p>
            <a:pPr marL="800100" lvl="1" indent="-342900">
              <a:buAutoNum type="arabicPeriod"/>
            </a:pPr>
            <a:r>
              <a:rPr lang="fr-FR" sz="2000">
                <a:solidFill>
                  <a:schemeClr val="tx1"/>
                </a:solidFill>
                <a:cs typeface="Calibri"/>
              </a:rPr>
              <a:t>la règle de l’évaluation du rapport risques-bénéfices. </a:t>
            </a:r>
            <a:r>
              <a:rPr lang="fr-FR" sz="2000">
                <a:solidFill>
                  <a:schemeClr val="tx1"/>
                </a:solidFill>
                <a:ea typeface="+mn-lt"/>
                <a:cs typeface="+mn-lt"/>
              </a:rPr>
              <a:t>La recherche ne doit pas comporter de risques ou de contraintes disproportionnés par rapport aux bénéfices potentiels.</a:t>
            </a:r>
            <a:r>
              <a:rPr lang="fr-FR" sz="2000">
                <a:solidFill>
                  <a:schemeClr val="tx1"/>
                </a:solidFill>
                <a:cs typeface="Calibri"/>
              </a:rPr>
              <a:t> </a:t>
            </a:r>
          </a:p>
          <a:p>
            <a:pPr marL="800100" lvl="1" indent="-342900">
              <a:buAutoNum type="arabicPeriod"/>
            </a:pPr>
            <a:r>
              <a:rPr lang="fr-FR" sz="2000">
                <a:solidFill>
                  <a:schemeClr val="tx1"/>
                </a:solidFill>
                <a:cs typeface="Calibri"/>
              </a:rPr>
              <a:t>les risques doivent être évalués et contrôlables de manière satisfaisante pour qu’une étude soit entreprise. </a:t>
            </a:r>
            <a:endParaRPr lang="fr-FR">
              <a:solidFill>
                <a:schemeClr val="tx1"/>
              </a:solidFill>
              <a:ea typeface="+mn-lt"/>
              <a:cs typeface="+mn-lt"/>
            </a:endParaRPr>
          </a:p>
          <a:p>
            <a:pPr marL="800100" lvl="1" indent="-342900">
              <a:buAutoNum type="arabicPeriod"/>
            </a:pPr>
            <a:r>
              <a:rPr lang="fr-FR" sz="2000">
                <a:solidFill>
                  <a:schemeClr val="tx1"/>
                </a:solidFill>
                <a:ea typeface="+mn-lt"/>
                <a:cs typeface="+mn-lt"/>
              </a:rPr>
              <a:t>leur répartition doit être équitable entre tous les groupes et classes de la société. </a:t>
            </a:r>
            <a:endParaRPr lang="fr-FR">
              <a:solidFill>
                <a:schemeClr val="tx1"/>
              </a:solidFill>
              <a:cs typeface="Calibri"/>
            </a:endParaRPr>
          </a:p>
          <a:p>
            <a:pPr marL="342900" indent="-342900">
              <a:buAutoNum type="arabicPeriod"/>
            </a:pPr>
            <a:r>
              <a:rPr lang="fr-FR" sz="2000">
                <a:solidFill>
                  <a:schemeClr val="tx1"/>
                </a:solidFill>
                <a:cs typeface="Calibri"/>
              </a:rPr>
              <a:t>Enfin, le troisième est le principe </a:t>
            </a:r>
            <a:r>
              <a:rPr lang="fr-FR" sz="2000">
                <a:solidFill>
                  <a:srgbClr val="FF0000"/>
                </a:solidFill>
                <a:cs typeface="Calibri"/>
              </a:rPr>
              <a:t>de justice:</a:t>
            </a:r>
            <a:endParaRPr lang="fr-FR" sz="2000">
              <a:solidFill>
                <a:schemeClr val="tx1"/>
              </a:solidFill>
              <a:cs typeface="Calibri"/>
            </a:endParaRPr>
          </a:p>
          <a:p>
            <a:pPr marL="800100" lvl="1" indent="-342900">
              <a:buAutoNum type="arabicPeriod"/>
            </a:pPr>
            <a:r>
              <a:rPr lang="fr-FR" sz="2000">
                <a:solidFill>
                  <a:schemeClr val="tx1"/>
                </a:solidFill>
                <a:cs typeface="Calibri"/>
              </a:rPr>
              <a:t>découle la règle d’équité qui interdit l’exploitation d</a:t>
            </a:r>
            <a:r>
              <a:rPr lang="fr-FR" sz="2000">
                <a:solidFill>
                  <a:schemeClr val="tx1"/>
                </a:solidFill>
                <a:ea typeface="+mn-lt"/>
                <a:cs typeface="+mn-lt"/>
              </a:rPr>
              <a:t>e populations vulnérables</a:t>
            </a:r>
            <a:r>
              <a:rPr lang="fr-FR" sz="2000">
                <a:solidFill>
                  <a:schemeClr val="tx1"/>
                </a:solidFill>
                <a:cs typeface="Calibri"/>
              </a:rPr>
              <a:t> au profit de la recherche. </a:t>
            </a:r>
          </a:p>
          <a:p>
            <a:pPr marL="800100" lvl="1" indent="-342900">
              <a:buAutoNum type="arabicPeriod"/>
            </a:pPr>
            <a:r>
              <a:rPr lang="fr-FR" sz="2000">
                <a:solidFill>
                  <a:schemeClr val="tx1"/>
                </a:solidFill>
                <a:cs typeface="Calibri"/>
              </a:rPr>
              <a:t>Une recherche médicale sur des êtres humains n’est légitime que si les populations chez lesquelles elle est menée ont de réelles chances d’en bénéficier.</a:t>
            </a:r>
            <a:endParaRPr lang="fr-FR" sz="2000">
              <a:solidFill>
                <a:schemeClr val="tx1"/>
              </a:solidFill>
              <a:ea typeface="+mn-lt"/>
              <a:cs typeface="+mn-lt"/>
            </a:endParaRPr>
          </a:p>
          <a:p>
            <a:pPr marL="285750" indent="-285750">
              <a:lnSpc>
                <a:spcPct val="90000"/>
              </a:lnSpc>
              <a:spcBef>
                <a:spcPct val="0"/>
              </a:spcBef>
              <a:buFont typeface="Arial"/>
              <a:buChar char="•"/>
            </a:pPr>
            <a:endParaRPr lang="fr-FR" sz="2000">
              <a:ea typeface="+mn-lt"/>
              <a:cs typeface="+mn-lt"/>
            </a:endParaRPr>
          </a:p>
          <a:p>
            <a:pPr marL="342900" indent="-342900">
              <a:buAutoNum type="arabicPeriod"/>
            </a:pPr>
            <a:endParaRPr lang="fr-FR" sz="2000">
              <a:solidFill>
                <a:schemeClr val="tx1"/>
              </a:solidFill>
              <a:cs typeface="Calibri"/>
            </a:endParaRPr>
          </a:p>
        </p:txBody>
      </p:sp>
    </p:spTree>
    <p:extLst>
      <p:ext uri="{BB962C8B-B14F-4D97-AF65-F5344CB8AC3E}">
        <p14:creationId xmlns:p14="http://schemas.microsoft.com/office/powerpoint/2010/main" val="116373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740699" y="171996"/>
            <a:ext cx="10014097" cy="1414705"/>
          </a:xfrm>
          <a:solidFill>
            <a:schemeClr val="accent2"/>
          </a:solidFill>
        </p:spPr>
        <p:txBody>
          <a:bodyPr anchor="ctr">
            <a:normAutofit fontScale="90000"/>
          </a:bodyPr>
          <a:lstStyle/>
          <a:p>
            <a:r>
              <a:rPr lang="fr-FR" sz="4400" dirty="0"/>
              <a:t/>
            </a:r>
            <a:br>
              <a:rPr lang="fr-FR" sz="4400" dirty="0"/>
            </a:br>
            <a:r>
              <a:rPr lang="fr-FR" sz="4400" dirty="0"/>
              <a:t/>
            </a:r>
            <a:br>
              <a:rPr lang="fr-FR" sz="4400" dirty="0"/>
            </a:br>
            <a:r>
              <a:rPr lang="fr-FR" sz="4400" dirty="0">
                <a:solidFill>
                  <a:srgbClr val="080808"/>
                </a:solidFill>
              </a:rPr>
              <a:t>Etudes – Essais cliniques </a:t>
            </a:r>
            <a:r>
              <a:rPr lang="fr-FR" sz="4400" dirty="0">
                <a:solidFill>
                  <a:srgbClr val="080808"/>
                </a:solidFill>
                <a:ea typeface="+mj-lt"/>
                <a:cs typeface="+mj-lt"/>
              </a:rPr>
              <a:t>et éthique</a:t>
            </a:r>
            <a:r>
              <a:rPr lang="fr-FR" sz="4400" dirty="0">
                <a:cs typeface="Calibri Light"/>
              </a:rPr>
              <a:t/>
            </a:r>
            <a:br>
              <a:rPr lang="fr-FR" sz="4400" dirty="0">
                <a:cs typeface="Calibri Light"/>
              </a:rPr>
            </a:br>
            <a:r>
              <a:rPr lang="fr-FR" sz="2800" dirty="0">
                <a:cs typeface="Calibri Light"/>
              </a:rPr>
              <a:t>Principes éthiques sur la justification de la recherche biomédicale</a:t>
            </a:r>
            <a:br>
              <a:rPr lang="fr-FR" sz="2800" dirty="0">
                <a:cs typeface="Calibri Light"/>
              </a:rPr>
            </a:br>
            <a:r>
              <a:rPr lang="fr-FR" sz="4400" dirty="0">
                <a:cs typeface="Calibri Light"/>
              </a:rPr>
              <a:t/>
            </a:r>
            <a:br>
              <a:rPr lang="fr-FR" sz="4400" dirty="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Rectangle 3">
            <a:extLst>
              <a:ext uri="{FF2B5EF4-FFF2-40B4-BE49-F238E27FC236}">
                <a16:creationId xmlns="" xmlns:a16="http://schemas.microsoft.com/office/drawing/2014/main" id="{8E4BBB15-7E4E-4221-882A-E28430AF915A}"/>
              </a:ext>
            </a:extLst>
          </p:cNvPr>
          <p:cNvSpPr/>
          <p:nvPr/>
        </p:nvSpPr>
        <p:spPr>
          <a:xfrm>
            <a:off x="738971" y="1714042"/>
            <a:ext cx="9964333" cy="469750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fr-FR" b="0" i="0" u="none" strike="noStrike">
                <a:solidFill>
                  <a:srgbClr val="000000"/>
                </a:solidFill>
                <a:latin typeface="Calibri"/>
                <a:ea typeface="Arial"/>
                <a:cs typeface="Arial"/>
              </a:rPr>
              <a:t>Toute recherche doit :</a:t>
            </a:r>
            <a:endParaRPr lang="fr-FR"/>
          </a:p>
          <a:p>
            <a:pPr lvl="0" algn="l"/>
            <a:r>
              <a:rPr lang="fr-FR" b="0" i="0">
                <a:latin typeface="Calibri"/>
                <a:ea typeface="Arial"/>
                <a:cs typeface="Arial"/>
              </a:rPr>
              <a:t>​</a:t>
            </a:r>
            <a:endParaRPr lang="fr-FR"/>
          </a:p>
          <a:p>
            <a:pPr marL="342900" lvl="0" indent="-342900" algn="l" rtl="0">
              <a:buAutoNum type="arabicPeriod"/>
            </a:pPr>
            <a:r>
              <a:rPr lang="fr-FR" b="0" i="0" u="none" strike="noStrike">
                <a:solidFill>
                  <a:srgbClr val="000000"/>
                </a:solidFill>
                <a:latin typeface="Calibri"/>
                <a:ea typeface="Arial"/>
                <a:cs typeface="Arial"/>
              </a:rPr>
              <a:t>être scientifiquement justifiée sur la base d’une </a:t>
            </a:r>
            <a:r>
              <a:rPr lang="fr-FR" b="0" i="0" u="none" strike="noStrike">
                <a:solidFill>
                  <a:srgbClr val="FF0000"/>
                </a:solidFill>
                <a:latin typeface="Calibri"/>
                <a:ea typeface="Arial"/>
                <a:cs typeface="Arial"/>
              </a:rPr>
              <a:t>connaissance approfondie </a:t>
            </a:r>
            <a:r>
              <a:rPr lang="fr-FR" b="0" i="0" u="none" strike="noStrike">
                <a:solidFill>
                  <a:srgbClr val="000000"/>
                </a:solidFill>
                <a:latin typeface="Calibri"/>
                <a:ea typeface="Arial"/>
                <a:cs typeface="Arial"/>
              </a:rPr>
              <a:t>de l’état de l’art en la matière et par une expérimentation animale préalable appropriée.</a:t>
            </a:r>
            <a:r>
              <a:rPr lang="fr-FR" b="0" i="0">
                <a:latin typeface="Calibri"/>
                <a:ea typeface="Arial"/>
                <a:cs typeface="Arial"/>
              </a:rPr>
              <a:t>​</a:t>
            </a:r>
          </a:p>
          <a:p>
            <a:pPr marL="342900" lvl="0" indent="-342900" algn="l" rtl="0">
              <a:buAutoNum type="arabicPeriod"/>
            </a:pPr>
            <a:r>
              <a:rPr lang="fr-FR" b="0" i="0" u="none" strike="noStrike">
                <a:solidFill>
                  <a:srgbClr val="000000"/>
                </a:solidFill>
                <a:latin typeface="Calibri"/>
                <a:ea typeface="Arial"/>
                <a:cs typeface="Arial"/>
              </a:rPr>
              <a:t>Elle doit répondre aux critères de qualité scientifiques reconnus :</a:t>
            </a:r>
            <a:r>
              <a:rPr lang="fr-FR" b="0" i="0">
                <a:latin typeface="Calibri"/>
                <a:ea typeface="Arial"/>
                <a:cs typeface="Arial"/>
              </a:rPr>
              <a:t>​</a:t>
            </a:r>
          </a:p>
          <a:p>
            <a:pPr marL="800100" lvl="1" indent="-342900" algn="l" rtl="0">
              <a:buAutoNum type="arabicPeriod"/>
            </a:pPr>
            <a:r>
              <a:rPr lang="fr-FR" b="0" i="0" u="none" strike="noStrike">
                <a:solidFill>
                  <a:srgbClr val="000000"/>
                </a:solidFill>
                <a:latin typeface="Calibri"/>
                <a:ea typeface="Arial"/>
                <a:cs typeface="Arial"/>
              </a:rPr>
              <a:t>être effectuée dans le </a:t>
            </a:r>
            <a:r>
              <a:rPr lang="fr-FR" b="0" i="0" u="none" strike="noStrike">
                <a:solidFill>
                  <a:srgbClr val="FF0000"/>
                </a:solidFill>
                <a:latin typeface="Calibri"/>
                <a:ea typeface="Arial"/>
                <a:cs typeface="Arial"/>
              </a:rPr>
              <a:t>respect des normes </a:t>
            </a:r>
            <a:r>
              <a:rPr lang="fr-FR" b="0" i="0" u="none" strike="noStrike">
                <a:solidFill>
                  <a:srgbClr val="000000"/>
                </a:solidFill>
                <a:latin typeface="Calibri"/>
                <a:ea typeface="Arial"/>
                <a:cs typeface="Arial"/>
              </a:rPr>
              <a:t>et </a:t>
            </a:r>
            <a:r>
              <a:rPr lang="fr-FR" b="0" i="0" u="none" strike="noStrike">
                <a:solidFill>
                  <a:srgbClr val="FF0000"/>
                </a:solidFill>
                <a:latin typeface="Calibri"/>
                <a:ea typeface="Arial"/>
                <a:cs typeface="Arial"/>
              </a:rPr>
              <a:t>obligations professionnelles </a:t>
            </a:r>
            <a:r>
              <a:rPr lang="fr-FR" b="0" i="0" u="none" strike="noStrike">
                <a:solidFill>
                  <a:srgbClr val="000000"/>
                </a:solidFill>
                <a:latin typeface="Calibri"/>
                <a:ea typeface="Arial"/>
                <a:cs typeface="Arial"/>
              </a:rPr>
              <a:t>applicables,</a:t>
            </a:r>
            <a:r>
              <a:rPr lang="fr-FR" b="0" i="0">
                <a:latin typeface="Calibri"/>
                <a:ea typeface="Arial"/>
                <a:cs typeface="Arial"/>
              </a:rPr>
              <a:t>​</a:t>
            </a:r>
          </a:p>
          <a:p>
            <a:pPr marL="800100" lvl="1" indent="-342900" algn="l" rtl="0">
              <a:buAutoNum type="arabicPeriod"/>
            </a:pPr>
            <a:r>
              <a:rPr lang="fr-FR" b="0" i="0" u="none" strike="noStrike">
                <a:solidFill>
                  <a:srgbClr val="000000"/>
                </a:solidFill>
                <a:latin typeface="Calibri"/>
                <a:ea typeface="Arial"/>
                <a:cs typeface="Arial"/>
              </a:rPr>
              <a:t>être conduite par </a:t>
            </a:r>
            <a:r>
              <a:rPr lang="fr-FR" b="0" i="0" u="none" strike="noStrike">
                <a:solidFill>
                  <a:srgbClr val="FF0000"/>
                </a:solidFill>
                <a:latin typeface="Calibri"/>
                <a:ea typeface="Arial"/>
                <a:cs typeface="Arial"/>
              </a:rPr>
              <a:t>des personnes scientifiquement qualifiées</a:t>
            </a:r>
            <a:r>
              <a:rPr lang="fr-FR" b="0" i="0" u="none" strike="noStrike">
                <a:solidFill>
                  <a:srgbClr val="000000"/>
                </a:solidFill>
                <a:latin typeface="Calibri"/>
                <a:ea typeface="Arial"/>
                <a:cs typeface="Arial"/>
              </a:rPr>
              <a:t> et sous le contrôle d’un médecin compétent,</a:t>
            </a:r>
            <a:r>
              <a:rPr lang="fr-FR" b="0" i="0">
                <a:latin typeface="Calibri"/>
                <a:ea typeface="Arial"/>
                <a:cs typeface="Arial"/>
              </a:rPr>
              <a:t>​</a:t>
            </a:r>
          </a:p>
          <a:p>
            <a:pPr marL="800100" lvl="1" indent="-342900" algn="l" rtl="0">
              <a:buAutoNum type="arabicPeriod"/>
            </a:pPr>
            <a:r>
              <a:rPr lang="fr-FR" b="0" i="0" u="none" strike="noStrike">
                <a:solidFill>
                  <a:srgbClr val="000000"/>
                </a:solidFill>
                <a:latin typeface="Calibri"/>
                <a:ea typeface="Arial"/>
                <a:cs typeface="Arial"/>
              </a:rPr>
              <a:t>être approuvée par les </a:t>
            </a:r>
            <a:r>
              <a:rPr lang="fr-FR" b="0" i="0" u="none" strike="noStrike">
                <a:solidFill>
                  <a:srgbClr val="FF0000"/>
                </a:solidFill>
                <a:latin typeface="Calibri"/>
                <a:ea typeface="Arial"/>
                <a:cs typeface="Arial"/>
              </a:rPr>
              <a:t>instances compétentes</a:t>
            </a:r>
            <a:r>
              <a:rPr lang="fr-FR" b="0" i="0" u="none" strike="noStrike">
                <a:solidFill>
                  <a:srgbClr val="000000"/>
                </a:solidFill>
                <a:latin typeface="Calibri"/>
                <a:ea typeface="Arial"/>
                <a:cs typeface="Arial"/>
              </a:rPr>
              <a:t> après un examen pluridisciplinaire et indépendant.</a:t>
            </a:r>
            <a:r>
              <a:rPr lang="fr-FR" b="0" i="0">
                <a:latin typeface="Calibri"/>
                <a:ea typeface="Arial"/>
                <a:cs typeface="Arial"/>
              </a:rPr>
              <a:t>​</a:t>
            </a:r>
          </a:p>
          <a:p>
            <a:pPr marL="342900" lvl="0" indent="-342900" algn="l" rtl="0">
              <a:buAutoNum type="arabicPeriod"/>
            </a:pPr>
            <a:r>
              <a:rPr lang="fr-FR" b="0" i="0" u="none" strike="noStrike">
                <a:solidFill>
                  <a:srgbClr val="000000"/>
                </a:solidFill>
                <a:latin typeface="Calibri"/>
                <a:ea typeface="Arial"/>
                <a:cs typeface="Arial"/>
              </a:rPr>
              <a:t>En corollaire à ces prérequis, les responsabilités des intervenants (investigateur, promoteur de l’essai, moniteur, etc.) d’une étude doivent être clairement définies, identifiées et assumées par un personnel </a:t>
            </a:r>
            <a:r>
              <a:rPr lang="fr-FR">
                <a:solidFill>
                  <a:srgbClr val="000000"/>
                </a:solidFill>
                <a:latin typeface="Calibri"/>
                <a:ea typeface="Arial"/>
                <a:cs typeface="Arial"/>
              </a:rPr>
              <a:t>qualifié.</a:t>
            </a:r>
            <a:r>
              <a:rPr lang="en-US" b="0" i="0">
                <a:latin typeface="Calibri"/>
                <a:ea typeface="Arial"/>
                <a:cs typeface="Arial"/>
              </a:rPr>
              <a:t>​</a:t>
            </a:r>
          </a:p>
        </p:txBody>
      </p:sp>
    </p:spTree>
    <p:extLst>
      <p:ext uri="{BB962C8B-B14F-4D97-AF65-F5344CB8AC3E}">
        <p14:creationId xmlns:p14="http://schemas.microsoft.com/office/powerpoint/2010/main" val="1232126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Flèche : double flèche horizontale 3">
            <a:extLst>
              <a:ext uri="{FF2B5EF4-FFF2-40B4-BE49-F238E27FC236}">
                <a16:creationId xmlns="" xmlns:a16="http://schemas.microsoft.com/office/drawing/2014/main" id="{7016BF76-F5AF-45DD-B4B8-058522DAD663}"/>
              </a:ext>
            </a:extLst>
          </p:cNvPr>
          <p:cNvSpPr/>
          <p:nvPr/>
        </p:nvSpPr>
        <p:spPr>
          <a:xfrm>
            <a:off x="454061" y="1219420"/>
            <a:ext cx="11608785" cy="370900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sz="2800" dirty="0">
                <a:latin typeface="Calibri Light"/>
                <a:cs typeface="Calibri Light"/>
              </a:rPr>
              <a:t>Principes éthiques sur la protection des participants</a:t>
            </a:r>
            <a:endParaRPr lang="fr-FR" sz="2800">
              <a:latin typeface="Calibri" panose="020F0502020204030204"/>
              <a:cs typeface="Calibri" panose="020F0502020204030204"/>
            </a:endParaRPr>
          </a:p>
          <a:p>
            <a:pPr algn="ctr"/>
            <a:r>
              <a:rPr lang="fr-FR" sz="3200" b="1" dirty="0">
                <a:solidFill>
                  <a:srgbClr val="FFFF00"/>
                </a:solidFill>
                <a:latin typeface="Calibri Light"/>
                <a:cs typeface="Calibri Light"/>
              </a:rPr>
              <a:t>Naissance du Comité Ethique</a:t>
            </a:r>
            <a:endParaRPr lang="fr-FR" sz="3200" b="1" dirty="0">
              <a:cs typeface="Calibri" panose="020F0502020204030204"/>
            </a:endParaRPr>
          </a:p>
          <a:p>
            <a:pPr algn="ctr"/>
            <a:r>
              <a:rPr lang="fr-FR" sz="2800" dirty="0">
                <a:ea typeface="+mn-lt"/>
                <a:cs typeface="+mn-lt"/>
              </a:rPr>
              <a:t>Principes éthiques sur la justification de la recherche biomédicale</a:t>
            </a:r>
            <a:endParaRPr lang="fr-FR" sz="2800" dirty="0">
              <a:latin typeface="Calibri Light"/>
              <a:cs typeface="Calibri Light"/>
            </a:endParaRPr>
          </a:p>
        </p:txBody>
      </p:sp>
      <p:sp>
        <p:nvSpPr>
          <p:cNvPr id="6" name="Titre 5">
            <a:extLst>
              <a:ext uri="{FF2B5EF4-FFF2-40B4-BE49-F238E27FC236}">
                <a16:creationId xmlns="" xmlns:a16="http://schemas.microsoft.com/office/drawing/2014/main" id="{35E527EA-3E06-4F8E-8732-ACE231FBE38C}"/>
              </a:ext>
            </a:extLst>
          </p:cNvPr>
          <p:cNvSpPr>
            <a:spLocks noGrp="1"/>
          </p:cNvSpPr>
          <p:nvPr>
            <p:ph type="ctrTitle"/>
          </p:nvPr>
        </p:nvSpPr>
        <p:spPr>
          <a:xfrm>
            <a:off x="1826964" y="4234628"/>
            <a:ext cx="9144000" cy="2387600"/>
          </a:xfrm>
        </p:spPr>
        <p:txBody>
          <a:bodyPr/>
          <a:lstStyle/>
          <a:p>
            <a:endParaRPr lang="fr-FR"/>
          </a:p>
        </p:txBody>
      </p:sp>
    </p:spTree>
    <p:extLst>
      <p:ext uri="{BB962C8B-B14F-4D97-AF65-F5344CB8AC3E}">
        <p14:creationId xmlns:p14="http://schemas.microsoft.com/office/powerpoint/2010/main" val="536635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191848" y="128999"/>
            <a:ext cx="9662881" cy="1236853"/>
          </a:xfrm>
          <a:solidFill>
            <a:schemeClr val="accent2"/>
          </a:solidFill>
        </p:spPr>
        <p:txBody>
          <a:bodyPr anchor="ctr">
            <a:normAutofit fontScale="90000"/>
          </a:bodyPr>
          <a:lstStyle/>
          <a:p>
            <a:r>
              <a:rPr lang="fr-FR" sz="4400" dirty="0">
                <a:latin typeface="Calibri"/>
              </a:rPr>
              <a:t/>
            </a:r>
            <a:br>
              <a:rPr lang="fr-FR" sz="4400" dirty="0">
                <a:latin typeface="Calibri"/>
              </a:rPr>
            </a:br>
            <a:r>
              <a:rPr lang="fr-FR" sz="2400" dirty="0">
                <a:latin typeface="Calibri"/>
                <a:ea typeface="+mj-lt"/>
                <a:cs typeface="+mj-lt"/>
              </a:rPr>
              <a:t>Etapes dans l’évolution de la bioéthique et de la création des Comités ad hoc : </a:t>
            </a:r>
            <a:endParaRPr lang="en-US" sz="2400" dirty="0">
              <a:latin typeface="Calibri"/>
              <a:ea typeface="+mj-lt"/>
              <a:cs typeface="+mj-lt"/>
            </a:endParaRPr>
          </a:p>
          <a:p>
            <a:pPr>
              <a:lnSpc>
                <a:spcPct val="100000"/>
              </a:lnSpc>
              <a:spcBef>
                <a:spcPts val="0"/>
              </a:spcBef>
            </a:pPr>
            <a:r>
              <a:rPr lang="fr-FR" sz="2400" dirty="0">
                <a:latin typeface="Calibri"/>
                <a:ea typeface="+mj-lt"/>
                <a:cs typeface="+mj-lt"/>
              </a:rPr>
              <a:t>Sur le plan international</a:t>
            </a:r>
            <a:r>
              <a:rPr lang="fr-FR" sz="2400" dirty="0">
                <a:ea typeface="+mj-lt"/>
                <a:cs typeface="+mj-lt"/>
              </a:rPr>
              <a:t/>
            </a:r>
            <a:br>
              <a:rPr lang="fr-FR" sz="2400" dirty="0">
                <a:ea typeface="+mj-lt"/>
                <a:cs typeface="+mj-lt"/>
              </a:rPr>
            </a:br>
            <a:endParaRPr lang="en-US" sz="1800" b="1">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1" name="Image 4" descr="Une image contenant table&#10;&#10;Description générée automatiquement">
            <a:extLst>
              <a:ext uri="{FF2B5EF4-FFF2-40B4-BE49-F238E27FC236}">
                <a16:creationId xmlns="" xmlns:a16="http://schemas.microsoft.com/office/drawing/2014/main" id="{BE8BFF59-3420-4348-885B-530E959C2408}"/>
              </a:ext>
            </a:extLst>
          </p:cNvPr>
          <p:cNvPicPr>
            <a:picLocks noChangeAspect="1"/>
          </p:cNvPicPr>
          <p:nvPr/>
        </p:nvPicPr>
        <p:blipFill>
          <a:blip r:embed="rId2"/>
          <a:stretch>
            <a:fillRect/>
          </a:stretch>
        </p:blipFill>
        <p:spPr>
          <a:xfrm>
            <a:off x="275723" y="2141103"/>
            <a:ext cx="11304606" cy="4360640"/>
          </a:xfrm>
          <a:prstGeom prst="rect">
            <a:avLst/>
          </a:prstGeom>
        </p:spPr>
      </p:pic>
    </p:spTree>
    <p:extLst>
      <p:ext uri="{BB962C8B-B14F-4D97-AF65-F5344CB8AC3E}">
        <p14:creationId xmlns:p14="http://schemas.microsoft.com/office/powerpoint/2010/main" val="3622258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2132567" y="-93430"/>
            <a:ext cx="7536229" cy="1357528"/>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FR" sz="2800">
                <a:ea typeface="+mj-lt"/>
                <a:cs typeface="+mj-lt"/>
              </a:rPr>
              <a:t>Naissance du comité éthique:</a:t>
            </a:r>
            <a:r>
              <a:rPr lang="fr-FR" sz="2800">
                <a:cs typeface="Calibri Light"/>
              </a:rPr>
              <a:t/>
            </a:r>
            <a:br>
              <a:rPr lang="fr-FR" sz="28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 xmlns:a16="http://schemas.microsoft.com/office/drawing/2014/main" id="{5F673858-957D-43B5-98E2-05CD8B307C85}"/>
              </a:ext>
            </a:extLst>
          </p:cNvPr>
          <p:cNvSpPr/>
          <p:nvPr/>
        </p:nvSpPr>
        <p:spPr>
          <a:xfrm>
            <a:off x="86904" y="1219793"/>
            <a:ext cx="12129241" cy="547763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indent="-285750">
              <a:lnSpc>
                <a:spcPct val="90000"/>
              </a:lnSpc>
              <a:spcBef>
                <a:spcPts val="1000"/>
              </a:spcBef>
              <a:buFont typeface="Arial"/>
              <a:buChar char="•"/>
            </a:pPr>
            <a:endParaRPr lang="fr-FR" sz="2000">
              <a:solidFill>
                <a:schemeClr val="tx1"/>
              </a:solidFill>
              <a:latin typeface="Calibri"/>
              <a:ea typeface="+mn-lt"/>
              <a:cs typeface="Calibri"/>
            </a:endParaRPr>
          </a:p>
          <a:p>
            <a:pPr marL="285750" indent="-285750">
              <a:lnSpc>
                <a:spcPct val="90000"/>
              </a:lnSpc>
              <a:spcBef>
                <a:spcPts val="1000"/>
              </a:spcBef>
              <a:buFont typeface="Arial"/>
              <a:buChar char="•"/>
            </a:pPr>
            <a:r>
              <a:rPr lang="fr-FR" sz="2000">
                <a:solidFill>
                  <a:schemeClr val="tx1"/>
                </a:solidFill>
                <a:latin typeface="Calibri"/>
                <a:ea typeface="+mn-lt"/>
                <a:cs typeface="Calibri"/>
              </a:rPr>
              <a:t>Un comité d’éthique est un « </a:t>
            </a:r>
            <a:r>
              <a:rPr lang="fr-FR" sz="2000" i="1">
                <a:solidFill>
                  <a:schemeClr val="tx1"/>
                </a:solidFill>
                <a:latin typeface="Calibri"/>
                <a:ea typeface="+mn-lt"/>
                <a:cs typeface="Calibri"/>
              </a:rPr>
              <a:t>organe indépendant, pluridisciplinaire et pluraliste, chargé de préserver les droits, la sécurité, et le bien-être des participants à un essai »</a:t>
            </a:r>
            <a:endParaRPr lang="en-US" sz="2000">
              <a:solidFill>
                <a:schemeClr val="tx1"/>
              </a:solidFill>
              <a:latin typeface="Calibri"/>
              <a:ea typeface="+mn-lt"/>
              <a:cs typeface="Calibri"/>
            </a:endParaRPr>
          </a:p>
          <a:p>
            <a:pPr marL="285750" indent="-285750">
              <a:lnSpc>
                <a:spcPct val="90000"/>
              </a:lnSpc>
              <a:spcBef>
                <a:spcPts val="1000"/>
              </a:spcBef>
              <a:buFont typeface="Arial"/>
              <a:buChar char="•"/>
            </a:pPr>
            <a:r>
              <a:rPr lang="fr-FR" sz="2000">
                <a:solidFill>
                  <a:schemeClr val="tx1"/>
                </a:solidFill>
                <a:latin typeface="Calibri"/>
                <a:ea typeface="+mn-lt"/>
                <a:cs typeface="Calibri"/>
              </a:rPr>
              <a:t>L’histoire des Comités d’éthique est intimement liée à celle de la naissance du mouvement bioéthique en général. </a:t>
            </a:r>
            <a:endParaRPr lang="en-US" sz="2000">
              <a:solidFill>
                <a:schemeClr val="tx1"/>
              </a:solidFill>
              <a:ea typeface="+mn-lt"/>
              <a:cs typeface="+mn-lt"/>
            </a:endParaRPr>
          </a:p>
          <a:p>
            <a:pPr marL="285750" indent="-285750">
              <a:lnSpc>
                <a:spcPct val="90000"/>
              </a:lnSpc>
              <a:spcBef>
                <a:spcPts val="1000"/>
              </a:spcBef>
              <a:buFont typeface="Arial"/>
              <a:buChar char="•"/>
            </a:pPr>
            <a:r>
              <a:rPr lang="fr-FR" sz="2000">
                <a:solidFill>
                  <a:schemeClr val="tx1"/>
                </a:solidFill>
                <a:latin typeface="Calibri"/>
                <a:ea typeface="+mn-lt"/>
                <a:cs typeface="Calibri"/>
              </a:rPr>
              <a:t>Ce mouvement présente des origines multiples : </a:t>
            </a:r>
            <a:endParaRPr lang="en-US" sz="2000">
              <a:solidFill>
                <a:schemeClr val="tx1"/>
              </a:solidFill>
              <a:ea typeface="+mn-lt"/>
              <a:cs typeface="+mn-lt"/>
            </a:endParaRPr>
          </a:p>
          <a:p>
            <a:pPr marL="742950" lvl="1" indent="-285750">
              <a:lnSpc>
                <a:spcPct val="90000"/>
              </a:lnSpc>
              <a:spcBef>
                <a:spcPts val="500"/>
              </a:spcBef>
              <a:buFont typeface="Arial"/>
              <a:buChar char="•"/>
            </a:pPr>
            <a:r>
              <a:rPr lang="fr-FR" sz="2000">
                <a:solidFill>
                  <a:schemeClr val="tx1"/>
                </a:solidFill>
                <a:latin typeface="Calibri"/>
                <a:ea typeface="+mn-lt"/>
                <a:cs typeface="Calibri"/>
              </a:rPr>
              <a:t> De l’abus de l’expérimentation avec les problèmes de survie et de mort, </a:t>
            </a:r>
            <a:endParaRPr lang="en-US" sz="2000">
              <a:solidFill>
                <a:schemeClr val="tx1"/>
              </a:solidFill>
              <a:ea typeface="+mn-lt"/>
              <a:cs typeface="+mn-lt"/>
            </a:endParaRPr>
          </a:p>
          <a:p>
            <a:pPr marL="742950" lvl="1" indent="-285750">
              <a:lnSpc>
                <a:spcPct val="90000"/>
              </a:lnSpc>
              <a:spcBef>
                <a:spcPts val="500"/>
              </a:spcBef>
              <a:buFont typeface="Arial"/>
              <a:buChar char="•"/>
            </a:pPr>
            <a:r>
              <a:rPr lang="fr-FR" sz="2000">
                <a:solidFill>
                  <a:schemeClr val="tx1"/>
                </a:solidFill>
                <a:latin typeface="Calibri"/>
                <a:ea typeface="+mn-lt"/>
                <a:cs typeface="Calibri"/>
              </a:rPr>
              <a:t>A la maîtrise de la fécondation et de la reproduction, </a:t>
            </a:r>
            <a:endParaRPr lang="en-US" sz="2000">
              <a:solidFill>
                <a:schemeClr val="tx1"/>
              </a:solidFill>
              <a:ea typeface="+mn-lt"/>
              <a:cs typeface="+mn-lt"/>
            </a:endParaRPr>
          </a:p>
          <a:p>
            <a:pPr marL="742950" lvl="1" indent="-285750">
              <a:lnSpc>
                <a:spcPct val="90000"/>
              </a:lnSpc>
              <a:spcBef>
                <a:spcPts val="500"/>
              </a:spcBef>
              <a:buFont typeface="Arial"/>
              <a:buChar char="•"/>
            </a:pPr>
            <a:r>
              <a:rPr lang="fr-FR" sz="2000">
                <a:solidFill>
                  <a:schemeClr val="tx1"/>
                </a:solidFill>
                <a:latin typeface="Calibri"/>
                <a:ea typeface="+mn-lt"/>
                <a:cs typeface="Calibri"/>
              </a:rPr>
              <a:t>Jusqu'aux manipulations génétiques, </a:t>
            </a:r>
            <a:endParaRPr lang="en-US" sz="2000">
              <a:solidFill>
                <a:schemeClr val="tx1"/>
              </a:solidFill>
              <a:ea typeface="+mn-lt"/>
              <a:cs typeface="+mn-lt"/>
            </a:endParaRPr>
          </a:p>
          <a:p>
            <a:pPr marL="1200150" lvl="2" indent="-285750">
              <a:lnSpc>
                <a:spcPct val="90000"/>
              </a:lnSpc>
              <a:spcBef>
                <a:spcPts val="500"/>
              </a:spcBef>
              <a:buFont typeface="Arial"/>
              <a:buChar char="•"/>
            </a:pPr>
            <a:r>
              <a:rPr lang="fr-FR" sz="2000">
                <a:solidFill>
                  <a:schemeClr val="tx1"/>
                </a:solidFill>
                <a:latin typeface="Calibri"/>
                <a:ea typeface="+mn-lt"/>
                <a:cs typeface="Calibri"/>
              </a:rPr>
              <a:t>Cette problématique aux facettes multiples </a:t>
            </a:r>
            <a:r>
              <a:rPr lang="fr-FR" sz="2000">
                <a:solidFill>
                  <a:srgbClr val="FF0000"/>
                </a:solidFill>
                <a:latin typeface="Calibri"/>
                <a:ea typeface="+mn-lt"/>
                <a:cs typeface="Calibri"/>
              </a:rPr>
              <a:t>échappe à la seule compétence médicale</a:t>
            </a:r>
            <a:r>
              <a:rPr lang="fr-FR" sz="2000">
                <a:solidFill>
                  <a:schemeClr val="tx1"/>
                </a:solidFill>
                <a:latin typeface="Calibri"/>
                <a:ea typeface="+mn-lt"/>
                <a:cs typeface="Calibri"/>
              </a:rPr>
              <a:t> par ses profondes répercussions sur l’intégrité et la dignité de la personne humaine et sur la vie sociale en général. </a:t>
            </a:r>
            <a:endParaRPr lang="en-US" sz="2000">
              <a:solidFill>
                <a:schemeClr val="tx1"/>
              </a:solidFill>
              <a:ea typeface="+mn-lt"/>
              <a:cs typeface="+mn-lt"/>
            </a:endParaRPr>
          </a:p>
          <a:p>
            <a:pPr marL="1200150" lvl="2" indent="-285750">
              <a:lnSpc>
                <a:spcPct val="90000"/>
              </a:lnSpc>
              <a:spcBef>
                <a:spcPts val="500"/>
              </a:spcBef>
              <a:buFont typeface="Arial"/>
              <a:buChar char="•"/>
            </a:pPr>
            <a:r>
              <a:rPr lang="fr-FR" sz="2000">
                <a:solidFill>
                  <a:schemeClr val="tx1"/>
                </a:solidFill>
                <a:latin typeface="Calibri"/>
                <a:ea typeface="+mn-lt"/>
                <a:cs typeface="Calibri"/>
              </a:rPr>
              <a:t>De là l’impact des </a:t>
            </a:r>
            <a:r>
              <a:rPr lang="fr-FR" sz="2000">
                <a:solidFill>
                  <a:srgbClr val="FF0000"/>
                </a:solidFill>
                <a:latin typeface="Calibri"/>
                <a:ea typeface="+mn-lt"/>
                <a:cs typeface="Calibri"/>
              </a:rPr>
              <a:t>intervenants non médicaux</a:t>
            </a:r>
            <a:r>
              <a:rPr lang="fr-FR" sz="2000">
                <a:solidFill>
                  <a:schemeClr val="tx1"/>
                </a:solidFill>
                <a:latin typeface="Calibri"/>
                <a:ea typeface="+mn-lt"/>
                <a:cs typeface="Calibri"/>
              </a:rPr>
              <a:t>, notamment les juristes, philosophes, théologiens, psychologues et sociologues et bien d’autres, dans les décisions médicales au sens large s’en trouvait, non seulement renforcé, mais était devenu une nécessité. </a:t>
            </a:r>
            <a:endParaRPr lang="en-US" sz="2000">
              <a:solidFill>
                <a:schemeClr val="tx1"/>
              </a:solidFill>
              <a:ea typeface="+mn-lt"/>
              <a:cs typeface="+mn-lt"/>
            </a:endParaRPr>
          </a:p>
        </p:txBody>
      </p:sp>
    </p:spTree>
    <p:extLst>
      <p:ext uri="{BB962C8B-B14F-4D97-AF65-F5344CB8AC3E}">
        <p14:creationId xmlns:p14="http://schemas.microsoft.com/office/powerpoint/2010/main" val="3384078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994856" y="35100"/>
            <a:ext cx="8114613" cy="1357528"/>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BE" sz="4400">
                <a:ea typeface="+mj-lt"/>
                <a:cs typeface="+mj-lt"/>
              </a:rPr>
              <a:t>Membres de notre CE</a:t>
            </a:r>
            <a:r>
              <a:rPr lang="fr-FR" sz="4400">
                <a:ea typeface="+mj-lt"/>
                <a:cs typeface="+mj-lt"/>
              </a:rPr>
              <a:t>:</a:t>
            </a:r>
            <a:r>
              <a:rPr lang="fr-FR" sz="4400">
                <a:cs typeface="Calibri Light"/>
              </a:rPr>
              <a:t/>
            </a:r>
            <a:br>
              <a:rPr lang="fr-FR" sz="44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 xmlns:a16="http://schemas.microsoft.com/office/drawing/2014/main" id="{5F673858-957D-43B5-98E2-05CD8B307C85}"/>
              </a:ext>
            </a:extLst>
          </p:cNvPr>
          <p:cNvSpPr/>
          <p:nvPr/>
        </p:nvSpPr>
        <p:spPr>
          <a:xfrm>
            <a:off x="343965" y="1426651"/>
            <a:ext cx="11569216" cy="570227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indent="-285750">
              <a:lnSpc>
                <a:spcPct val="90000"/>
              </a:lnSpc>
              <a:spcBef>
                <a:spcPts val="1000"/>
              </a:spcBef>
              <a:buFont typeface="Arial"/>
              <a:buChar char="•"/>
            </a:pPr>
            <a:endParaRPr lang="fr-FR" sz="2400">
              <a:solidFill>
                <a:schemeClr val="tx1"/>
              </a:solidFill>
              <a:latin typeface="Calibri"/>
              <a:ea typeface="+mn-lt"/>
              <a:cs typeface="Calibri"/>
            </a:endParaRPr>
          </a:p>
          <a:p>
            <a:pPr algn="ctr">
              <a:lnSpc>
                <a:spcPct val="90000"/>
              </a:lnSpc>
              <a:spcBef>
                <a:spcPts val="1000"/>
              </a:spcBef>
            </a:pPr>
            <a:r>
              <a:rPr lang="fr-BE" sz="2400">
                <a:solidFill>
                  <a:schemeClr val="tx1"/>
                </a:solidFill>
                <a:ea typeface="+mn-lt"/>
                <a:cs typeface="+mn-lt"/>
              </a:rPr>
              <a:t>Sept médecins spécialistes de l’institution:  A. </a:t>
            </a:r>
            <a:r>
              <a:rPr lang="fr-BE" sz="2400" err="1">
                <a:solidFill>
                  <a:schemeClr val="tx1"/>
                </a:solidFill>
                <a:ea typeface="+mn-lt"/>
                <a:cs typeface="+mn-lt"/>
              </a:rPr>
              <a:t>Colassin</a:t>
            </a:r>
            <a:r>
              <a:rPr lang="fr-BE" sz="2400">
                <a:solidFill>
                  <a:schemeClr val="tx1"/>
                </a:solidFill>
                <a:ea typeface="+mn-lt"/>
                <a:cs typeface="+mn-lt"/>
              </a:rPr>
              <a:t> (</a:t>
            </a:r>
            <a:r>
              <a:rPr lang="fr-BE" sz="2400" err="1">
                <a:solidFill>
                  <a:schemeClr val="tx1"/>
                </a:solidFill>
                <a:ea typeface="+mn-lt"/>
                <a:cs typeface="+mn-lt"/>
              </a:rPr>
              <a:t>Onco</a:t>
            </a:r>
            <a:r>
              <a:rPr lang="fr-BE" sz="2400">
                <a:solidFill>
                  <a:schemeClr val="tx1"/>
                </a:solidFill>
                <a:ea typeface="+mn-lt"/>
                <a:cs typeface="+mn-lt"/>
              </a:rPr>
              <a:t>), P. </a:t>
            </a:r>
            <a:r>
              <a:rPr lang="fr-BE" sz="2400" err="1">
                <a:solidFill>
                  <a:schemeClr val="tx1"/>
                </a:solidFill>
                <a:ea typeface="+mn-lt"/>
                <a:cs typeface="+mn-lt"/>
              </a:rPr>
              <a:t>Crutzen</a:t>
            </a:r>
            <a:r>
              <a:rPr lang="fr-BE" sz="2400">
                <a:solidFill>
                  <a:schemeClr val="tx1"/>
                </a:solidFill>
                <a:ea typeface="+mn-lt"/>
                <a:cs typeface="+mn-lt"/>
              </a:rPr>
              <a:t> (gynéco), A. Hebert (</a:t>
            </a:r>
            <a:r>
              <a:rPr lang="fr-BE" sz="2400" err="1">
                <a:solidFill>
                  <a:schemeClr val="tx1"/>
                </a:solidFill>
                <a:ea typeface="+mn-lt"/>
                <a:cs typeface="+mn-lt"/>
              </a:rPr>
              <a:t>Anest</a:t>
            </a:r>
            <a:r>
              <a:rPr lang="fr-BE" sz="2400">
                <a:solidFill>
                  <a:schemeClr val="tx1"/>
                </a:solidFill>
                <a:ea typeface="+mn-lt"/>
                <a:cs typeface="+mn-lt"/>
              </a:rPr>
              <a:t>), D. Devillers (</a:t>
            </a:r>
            <a:r>
              <a:rPr lang="fr-BE" sz="2400" err="1">
                <a:solidFill>
                  <a:schemeClr val="tx1"/>
                </a:solidFill>
                <a:ea typeface="+mn-lt"/>
                <a:cs typeface="+mn-lt"/>
              </a:rPr>
              <a:t>Radioth</a:t>
            </a:r>
            <a:r>
              <a:rPr lang="fr-BE" sz="2400">
                <a:solidFill>
                  <a:schemeClr val="tx1"/>
                </a:solidFill>
                <a:ea typeface="+mn-lt"/>
                <a:cs typeface="+mn-lt"/>
              </a:rPr>
              <a:t>), M. </a:t>
            </a:r>
            <a:r>
              <a:rPr lang="fr-BE" sz="2400" err="1">
                <a:solidFill>
                  <a:schemeClr val="tx1"/>
                </a:solidFill>
                <a:ea typeface="+mn-lt"/>
                <a:cs typeface="+mn-lt"/>
              </a:rPr>
              <a:t>Froidcoeur</a:t>
            </a:r>
            <a:r>
              <a:rPr lang="fr-BE" sz="2400">
                <a:solidFill>
                  <a:schemeClr val="tx1"/>
                </a:solidFill>
                <a:ea typeface="+mn-lt"/>
                <a:cs typeface="+mn-lt"/>
              </a:rPr>
              <a:t> (Pneumo), K. </a:t>
            </a:r>
            <a:r>
              <a:rPr lang="fr-BE" sz="2400" err="1">
                <a:solidFill>
                  <a:schemeClr val="tx1"/>
                </a:solidFill>
                <a:ea typeface="+mn-lt"/>
                <a:cs typeface="+mn-lt"/>
              </a:rPr>
              <a:t>Kjiri</a:t>
            </a:r>
            <a:r>
              <a:rPr lang="fr-BE" sz="2400">
                <a:solidFill>
                  <a:schemeClr val="tx1"/>
                </a:solidFill>
                <a:ea typeface="+mn-lt"/>
                <a:cs typeface="+mn-lt"/>
              </a:rPr>
              <a:t> (Psychiatre) et H. </a:t>
            </a:r>
            <a:r>
              <a:rPr lang="fr-BE" sz="2400" err="1">
                <a:solidFill>
                  <a:schemeClr val="tx1"/>
                </a:solidFill>
                <a:ea typeface="+mn-lt"/>
                <a:cs typeface="+mn-lt"/>
              </a:rPr>
              <a:t>Kalantari</a:t>
            </a:r>
            <a:r>
              <a:rPr lang="fr-BE" sz="2400">
                <a:solidFill>
                  <a:schemeClr val="tx1"/>
                </a:solidFill>
                <a:ea typeface="+mn-lt"/>
                <a:cs typeface="+mn-lt"/>
              </a:rPr>
              <a:t> (</a:t>
            </a:r>
            <a:r>
              <a:rPr lang="fr-BE" sz="2400" err="1">
                <a:solidFill>
                  <a:schemeClr val="tx1"/>
                </a:solidFill>
                <a:ea typeface="+mn-lt"/>
                <a:cs typeface="+mn-lt"/>
              </a:rPr>
              <a:t>Onco</a:t>
            </a:r>
            <a:r>
              <a:rPr lang="fr-BE" sz="2400">
                <a:solidFill>
                  <a:schemeClr val="tx1"/>
                </a:solidFill>
                <a:ea typeface="+mn-lt"/>
                <a:cs typeface="+mn-lt"/>
              </a:rPr>
              <a:t>),</a:t>
            </a:r>
          </a:p>
          <a:p>
            <a:pPr algn="ctr">
              <a:lnSpc>
                <a:spcPct val="90000"/>
              </a:lnSpc>
              <a:spcBef>
                <a:spcPts val="1000"/>
              </a:spcBef>
            </a:pPr>
            <a:r>
              <a:rPr lang="fr-BE" sz="2400">
                <a:solidFill>
                  <a:schemeClr val="tx1"/>
                </a:solidFill>
                <a:ea typeface="+mn-lt"/>
                <a:cs typeface="+mn-lt"/>
              </a:rPr>
              <a:t>Un médecin généraliste: Dr Murielle </a:t>
            </a:r>
            <a:r>
              <a:rPr lang="fr-BE" sz="2400" err="1">
                <a:solidFill>
                  <a:schemeClr val="tx1"/>
                </a:solidFill>
                <a:ea typeface="+mn-lt"/>
                <a:cs typeface="+mn-lt"/>
              </a:rPr>
              <a:t>Schreiden</a:t>
            </a:r>
            <a:r>
              <a:rPr lang="fr-BE" sz="2400">
                <a:solidFill>
                  <a:schemeClr val="tx1"/>
                </a:solidFill>
                <a:ea typeface="+mn-lt"/>
                <a:cs typeface="+mn-lt"/>
              </a:rPr>
              <a:t>, </a:t>
            </a:r>
            <a:endParaRPr lang="en-US" sz="2400">
              <a:solidFill>
                <a:schemeClr val="tx1"/>
              </a:solidFill>
              <a:ea typeface="+mn-lt"/>
              <a:cs typeface="+mn-lt"/>
            </a:endParaRPr>
          </a:p>
          <a:p>
            <a:pPr algn="ctr">
              <a:lnSpc>
                <a:spcPct val="90000"/>
              </a:lnSpc>
              <a:spcBef>
                <a:spcPts val="1000"/>
              </a:spcBef>
            </a:pPr>
            <a:r>
              <a:rPr lang="fr-BE" sz="2400">
                <a:solidFill>
                  <a:schemeClr val="tx1"/>
                </a:solidFill>
                <a:ea typeface="+mn-lt"/>
                <a:cs typeface="+mn-lt"/>
              </a:rPr>
              <a:t>Un juriste: maître André </a:t>
            </a:r>
            <a:r>
              <a:rPr lang="fr-BE" sz="2400" err="1">
                <a:solidFill>
                  <a:schemeClr val="tx1"/>
                </a:solidFill>
                <a:ea typeface="+mn-lt"/>
                <a:cs typeface="+mn-lt"/>
              </a:rPr>
              <a:t>Dandenne</a:t>
            </a:r>
            <a:r>
              <a:rPr lang="fr-BE" sz="2400">
                <a:solidFill>
                  <a:schemeClr val="tx1"/>
                </a:solidFill>
                <a:ea typeface="+mn-lt"/>
                <a:cs typeface="+mn-lt"/>
              </a:rPr>
              <a:t>, ancien bâtonnier à Verviers.  </a:t>
            </a:r>
            <a:endParaRPr lang="en-US" sz="2400">
              <a:solidFill>
                <a:schemeClr val="tx1"/>
              </a:solidFill>
              <a:ea typeface="+mn-lt"/>
              <a:cs typeface="+mn-lt"/>
            </a:endParaRPr>
          </a:p>
          <a:p>
            <a:pPr algn="ctr">
              <a:lnSpc>
                <a:spcPct val="90000"/>
              </a:lnSpc>
              <a:spcBef>
                <a:spcPts val="1000"/>
              </a:spcBef>
            </a:pPr>
            <a:r>
              <a:rPr lang="fr-BE" sz="2400">
                <a:solidFill>
                  <a:schemeClr val="tx1"/>
                </a:solidFill>
                <a:ea typeface="+mn-lt"/>
                <a:cs typeface="+mn-lt"/>
              </a:rPr>
              <a:t>Une assistante sociale: A. </a:t>
            </a:r>
            <a:r>
              <a:rPr lang="fr-BE" sz="2400" err="1">
                <a:solidFill>
                  <a:schemeClr val="tx1"/>
                </a:solidFill>
                <a:ea typeface="+mn-lt"/>
                <a:cs typeface="+mn-lt"/>
              </a:rPr>
              <a:t>Goebels</a:t>
            </a:r>
            <a:r>
              <a:rPr lang="fr-BE" sz="2400">
                <a:solidFill>
                  <a:schemeClr val="tx1"/>
                </a:solidFill>
                <a:ea typeface="+mn-lt"/>
                <a:cs typeface="+mn-lt"/>
              </a:rPr>
              <a:t>.  </a:t>
            </a:r>
            <a:endParaRPr lang="en-US" sz="2400">
              <a:solidFill>
                <a:schemeClr val="tx1"/>
              </a:solidFill>
              <a:ea typeface="+mn-lt"/>
              <a:cs typeface="+mn-lt"/>
            </a:endParaRPr>
          </a:p>
          <a:p>
            <a:pPr algn="ctr">
              <a:lnSpc>
                <a:spcPct val="90000"/>
              </a:lnSpc>
              <a:spcBef>
                <a:spcPts val="1000"/>
              </a:spcBef>
            </a:pPr>
            <a:r>
              <a:rPr lang="fr-BE" sz="2400">
                <a:solidFill>
                  <a:schemeClr val="tx1"/>
                </a:solidFill>
                <a:ea typeface="+mn-lt"/>
                <a:cs typeface="+mn-lt"/>
              </a:rPr>
              <a:t>Une pharmacienne biologiste: G. </a:t>
            </a:r>
            <a:r>
              <a:rPr lang="fr-BE" sz="2400" err="1">
                <a:solidFill>
                  <a:schemeClr val="tx1"/>
                </a:solidFill>
                <a:ea typeface="+mn-lt"/>
                <a:cs typeface="+mn-lt"/>
              </a:rPr>
              <a:t>Mathy</a:t>
            </a:r>
            <a:r>
              <a:rPr lang="fr-BE" sz="2400">
                <a:solidFill>
                  <a:schemeClr val="tx1"/>
                </a:solidFill>
                <a:ea typeface="+mn-lt"/>
                <a:cs typeface="+mn-lt"/>
              </a:rPr>
              <a:t> </a:t>
            </a:r>
            <a:endParaRPr lang="en-US" sz="2400">
              <a:solidFill>
                <a:schemeClr val="tx1"/>
              </a:solidFill>
              <a:ea typeface="+mn-lt"/>
              <a:cs typeface="+mn-lt"/>
            </a:endParaRPr>
          </a:p>
          <a:p>
            <a:pPr algn="ctr">
              <a:lnSpc>
                <a:spcPct val="90000"/>
              </a:lnSpc>
              <a:spcBef>
                <a:spcPts val="1000"/>
              </a:spcBef>
            </a:pPr>
            <a:r>
              <a:rPr lang="fr-BE" sz="2400">
                <a:solidFill>
                  <a:schemeClr val="tx1"/>
                </a:solidFill>
                <a:ea typeface="+mn-lt"/>
                <a:cs typeface="+mn-lt"/>
              </a:rPr>
              <a:t>Une pharmacienne: MA Bernard.  </a:t>
            </a:r>
            <a:endParaRPr lang="en-US" sz="2400">
              <a:solidFill>
                <a:schemeClr val="tx1"/>
              </a:solidFill>
              <a:ea typeface="+mn-lt"/>
              <a:cs typeface="+mn-lt"/>
            </a:endParaRPr>
          </a:p>
          <a:p>
            <a:pPr algn="ctr">
              <a:lnSpc>
                <a:spcPct val="90000"/>
              </a:lnSpc>
              <a:spcBef>
                <a:spcPts val="1000"/>
              </a:spcBef>
            </a:pPr>
            <a:r>
              <a:rPr lang="fr-BE" sz="2400">
                <a:solidFill>
                  <a:schemeClr val="tx1"/>
                </a:solidFill>
                <a:ea typeface="+mn-lt"/>
                <a:cs typeface="+mn-lt"/>
              </a:rPr>
              <a:t>Deux infirmiers: M. </a:t>
            </a:r>
            <a:r>
              <a:rPr lang="fr-BE" sz="2400" err="1">
                <a:solidFill>
                  <a:schemeClr val="tx1"/>
                </a:solidFill>
                <a:ea typeface="+mn-lt"/>
                <a:cs typeface="+mn-lt"/>
              </a:rPr>
              <a:t>Colson</a:t>
            </a:r>
            <a:r>
              <a:rPr lang="fr-BE" sz="2400">
                <a:solidFill>
                  <a:schemeClr val="tx1"/>
                </a:solidFill>
                <a:ea typeface="+mn-lt"/>
                <a:cs typeface="+mn-lt"/>
              </a:rPr>
              <a:t> et S. </a:t>
            </a:r>
            <a:r>
              <a:rPr lang="fr-BE" sz="2400" err="1">
                <a:solidFill>
                  <a:schemeClr val="tx1"/>
                </a:solidFill>
                <a:ea typeface="+mn-lt"/>
                <a:cs typeface="+mn-lt"/>
              </a:rPr>
              <a:t>Baggen</a:t>
            </a:r>
            <a:r>
              <a:rPr lang="fr-BE" sz="2400">
                <a:solidFill>
                  <a:schemeClr val="tx1"/>
                </a:solidFill>
                <a:ea typeface="+mn-lt"/>
                <a:cs typeface="+mn-lt"/>
              </a:rPr>
              <a:t>.</a:t>
            </a:r>
            <a:endParaRPr lang="en-US" sz="2400">
              <a:solidFill>
                <a:schemeClr val="tx1"/>
              </a:solidFill>
              <a:ea typeface="+mn-lt"/>
              <a:cs typeface="+mn-lt"/>
            </a:endParaRPr>
          </a:p>
          <a:p>
            <a:pPr algn="ctr">
              <a:lnSpc>
                <a:spcPct val="90000"/>
              </a:lnSpc>
              <a:spcBef>
                <a:spcPts val="1000"/>
              </a:spcBef>
            </a:pPr>
            <a:r>
              <a:rPr lang="fr-BE" sz="2400">
                <a:solidFill>
                  <a:schemeClr val="tx1"/>
                </a:solidFill>
                <a:ea typeface="+mn-lt"/>
                <a:cs typeface="+mn-lt"/>
              </a:rPr>
              <a:t>Une psychologue: S. </a:t>
            </a:r>
            <a:r>
              <a:rPr lang="fr-BE" sz="2400" err="1">
                <a:solidFill>
                  <a:schemeClr val="tx1"/>
                </a:solidFill>
                <a:ea typeface="+mn-lt"/>
                <a:cs typeface="+mn-lt"/>
              </a:rPr>
              <a:t>Closset</a:t>
            </a:r>
            <a:endParaRPr lang="fr-BE" sz="2400">
              <a:solidFill>
                <a:schemeClr val="tx1"/>
              </a:solidFill>
              <a:ea typeface="+mn-lt"/>
              <a:cs typeface="+mn-lt"/>
            </a:endParaRPr>
          </a:p>
          <a:p>
            <a:pPr algn="ctr">
              <a:lnSpc>
                <a:spcPct val="90000"/>
              </a:lnSpc>
              <a:spcBef>
                <a:spcPts val="1000"/>
              </a:spcBef>
            </a:pPr>
            <a:r>
              <a:rPr lang="fr-BE" sz="2400">
                <a:solidFill>
                  <a:schemeClr val="tx1"/>
                </a:solidFill>
                <a:ea typeface="+mn-lt"/>
                <a:cs typeface="+mn-lt"/>
              </a:rPr>
              <a:t>Comité de patient: Maître G. </a:t>
            </a:r>
            <a:r>
              <a:rPr lang="fr-BE" sz="2400" err="1">
                <a:solidFill>
                  <a:schemeClr val="tx1"/>
                </a:solidFill>
                <a:ea typeface="+mn-lt"/>
                <a:cs typeface="+mn-lt"/>
              </a:rPr>
              <a:t>Loosveld</a:t>
            </a:r>
            <a:endParaRPr lang="fr-FR" err="1"/>
          </a:p>
          <a:p>
            <a:pPr algn="ctr">
              <a:lnSpc>
                <a:spcPct val="90000"/>
              </a:lnSpc>
              <a:spcBef>
                <a:spcPct val="0"/>
              </a:spcBef>
            </a:pPr>
            <a:endParaRPr lang="fr-FR" sz="2400">
              <a:solidFill>
                <a:schemeClr val="tx1"/>
              </a:solidFill>
              <a:cs typeface="Calibri"/>
            </a:endParaRPr>
          </a:p>
        </p:txBody>
      </p:sp>
    </p:spTree>
    <p:extLst>
      <p:ext uri="{BB962C8B-B14F-4D97-AF65-F5344CB8AC3E}">
        <p14:creationId xmlns:p14="http://schemas.microsoft.com/office/powerpoint/2010/main" val="35931853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967314" y="209534"/>
            <a:ext cx="8114613" cy="1357528"/>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FR" sz="2800">
                <a:ea typeface="+mj-lt"/>
                <a:cs typeface="+mj-lt"/>
              </a:rPr>
              <a:t>Mission du comité éthique:</a:t>
            </a:r>
            <a:r>
              <a:rPr lang="fr-FR" sz="2800">
                <a:cs typeface="Calibri Light"/>
              </a:rPr>
              <a:t/>
            </a:r>
            <a:br>
              <a:rPr lang="fr-FR" sz="28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 xmlns:a16="http://schemas.microsoft.com/office/drawing/2014/main" id="{5F673858-957D-43B5-98E2-05CD8B307C85}"/>
              </a:ext>
            </a:extLst>
          </p:cNvPr>
          <p:cNvSpPr/>
          <p:nvPr/>
        </p:nvSpPr>
        <p:spPr>
          <a:xfrm>
            <a:off x="1968952" y="1858144"/>
            <a:ext cx="8108085" cy="407728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indent="-285750">
              <a:lnSpc>
                <a:spcPct val="90000"/>
              </a:lnSpc>
              <a:spcBef>
                <a:spcPts val="1000"/>
              </a:spcBef>
              <a:buFont typeface="Arial"/>
              <a:buChar char="•"/>
            </a:pPr>
            <a:endParaRPr lang="fr-FR" sz="2400">
              <a:solidFill>
                <a:schemeClr val="tx1"/>
              </a:solidFill>
              <a:latin typeface="Calibri"/>
              <a:ea typeface="+mn-lt"/>
              <a:cs typeface="Calibri"/>
            </a:endParaRPr>
          </a:p>
          <a:p>
            <a:pPr>
              <a:lnSpc>
                <a:spcPct val="90000"/>
              </a:lnSpc>
              <a:spcBef>
                <a:spcPts val="1000"/>
              </a:spcBef>
            </a:pPr>
            <a:r>
              <a:rPr lang="fr-BE" sz="2400">
                <a:solidFill>
                  <a:schemeClr val="tx1"/>
                </a:solidFill>
                <a:ea typeface="+mn-lt"/>
                <a:cs typeface="+mn-lt"/>
              </a:rPr>
              <a:t>1) une mission d’avis sur tout protocole d’expérimentation réalisé sur la personne humaine et sur le matériel reproductif humain. </a:t>
            </a:r>
          </a:p>
          <a:p>
            <a:pPr marL="285750" indent="-285750">
              <a:lnSpc>
                <a:spcPct val="90000"/>
              </a:lnSpc>
              <a:spcBef>
                <a:spcPts val="1000"/>
              </a:spcBef>
              <a:buFont typeface="Arial"/>
              <a:buChar char="•"/>
            </a:pPr>
            <a:endParaRPr lang="fr-BE" sz="2400">
              <a:ea typeface="+mn-lt"/>
              <a:cs typeface="+mn-lt"/>
            </a:endParaRPr>
          </a:p>
          <a:p>
            <a:pPr>
              <a:lnSpc>
                <a:spcPct val="90000"/>
              </a:lnSpc>
              <a:spcBef>
                <a:spcPts val="1000"/>
              </a:spcBef>
            </a:pPr>
            <a:r>
              <a:rPr lang="fr-BE" sz="2400">
                <a:solidFill>
                  <a:schemeClr val="tx1"/>
                </a:solidFill>
                <a:ea typeface="+mn-lt"/>
                <a:cs typeface="+mn-lt"/>
              </a:rPr>
              <a:t>2) une mission d’accompagnement et de conseil qui concerne les aspects éthiques de la pratique hospitalière.</a:t>
            </a:r>
            <a:endParaRPr lang="fr-BE">
              <a:solidFill>
                <a:schemeClr val="tx1"/>
              </a:solidFill>
              <a:ea typeface="+mn-lt"/>
              <a:cs typeface="+mn-lt"/>
            </a:endParaRPr>
          </a:p>
          <a:p>
            <a:pPr>
              <a:spcBef>
                <a:spcPct val="0"/>
              </a:spcBef>
              <a:spcAft>
                <a:spcPct val="0"/>
              </a:spcAft>
            </a:pPr>
            <a:endParaRPr lang="fr-FR" sz="2400">
              <a:solidFill>
                <a:schemeClr val="tx1"/>
              </a:solidFill>
              <a:latin typeface="Calibri"/>
              <a:ea typeface="+mn-lt"/>
              <a:cs typeface="Arial"/>
            </a:endParaRPr>
          </a:p>
          <a:p>
            <a:pPr algn="ctr">
              <a:lnSpc>
                <a:spcPct val="90000"/>
              </a:lnSpc>
              <a:spcBef>
                <a:spcPct val="0"/>
              </a:spcBef>
            </a:pPr>
            <a:endParaRPr lang="fr-FR" sz="2400">
              <a:solidFill>
                <a:schemeClr val="tx1"/>
              </a:solidFill>
              <a:cs typeface="Calibri"/>
            </a:endParaRPr>
          </a:p>
        </p:txBody>
      </p:sp>
    </p:spTree>
    <p:extLst>
      <p:ext uri="{BB962C8B-B14F-4D97-AF65-F5344CB8AC3E}">
        <p14:creationId xmlns:p14="http://schemas.microsoft.com/office/powerpoint/2010/main" val="568521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r>
              <a:rPr lang="fr-FR" dirty="0">
                <a:latin typeface="Times New Roman"/>
                <a:cs typeface="Times New Roman"/>
              </a:rPr>
              <a:t>La question à répondre: </a:t>
            </a:r>
            <a:endParaRPr lang="fr-FR" dirty="0">
              <a:latin typeface="Calibri" panose="020F0502020204030204"/>
              <a:cs typeface="Calibri" panose="020F0502020204030204"/>
            </a:endParaRPr>
          </a:p>
          <a:p>
            <a:endParaRPr lang="fr-FR" dirty="0">
              <a:latin typeface="Times New Roman"/>
              <a:cs typeface="Times New Roman"/>
            </a:endParaRPr>
          </a:p>
          <a:p>
            <a:r>
              <a:rPr lang="fr-FR" dirty="0">
                <a:latin typeface="Times New Roman"/>
                <a:cs typeface="Times New Roman"/>
              </a:rPr>
              <a:t>je suis un Cobaye</a:t>
            </a:r>
            <a:endParaRPr lang="fr-FR" dirty="0">
              <a:latin typeface="Calibri" panose="020F0502020204030204"/>
              <a:cs typeface="Calibri" panose="020F0502020204030204"/>
            </a:endParaRPr>
          </a:p>
          <a:p>
            <a:r>
              <a:rPr lang="fr-FR" dirty="0">
                <a:solidFill>
                  <a:srgbClr val="000000"/>
                </a:solidFill>
                <a:latin typeface="Times New Roman"/>
                <a:cs typeface="Times New Roman"/>
              </a:rPr>
              <a:t>Est-ce que le patient est un cobaye lorsqu'il participe à une étude?</a:t>
            </a:r>
            <a:endParaRPr lang="fr-FR" dirty="0">
              <a:solidFill>
                <a:srgbClr val="000000"/>
              </a:solidFill>
              <a:latin typeface="Calibri" panose="020F0502020204030204"/>
              <a:cs typeface="Calibri" panose="020F0502020204030204"/>
            </a:endParaRPr>
          </a:p>
          <a:p>
            <a:endParaRPr lang="fr-FR">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635877" y="279027"/>
            <a:ext cx="8298233" cy="3230396"/>
          </a:xfrm>
          <a:solidFill>
            <a:schemeClr val="accent2"/>
          </a:solidFill>
        </p:spPr>
        <p:txBody>
          <a:bodyPr anchor="ctr">
            <a:normAutofit/>
          </a:bodyPr>
          <a:lstStyle/>
          <a:p>
            <a:r>
              <a:rPr lang="fr-FR" sz="4400">
                <a:solidFill>
                  <a:srgbClr val="080808"/>
                </a:solidFill>
              </a:rPr>
              <a:t>Etudes – Essais cliniques et éthique</a:t>
            </a: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3369298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967314" y="71823"/>
            <a:ext cx="8114613" cy="1357528"/>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FR" sz="4400">
                <a:ea typeface="+mj-lt"/>
                <a:cs typeface="+mj-lt"/>
              </a:rPr>
              <a:t>Mission du comité éthique:</a:t>
            </a:r>
            <a:r>
              <a:rPr lang="fr-FR" sz="4400">
                <a:cs typeface="Calibri Light"/>
              </a:rPr>
              <a:t/>
            </a:r>
            <a:br>
              <a:rPr lang="fr-FR" sz="44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 xmlns:a16="http://schemas.microsoft.com/office/drawing/2014/main" id="{5F673858-957D-43B5-98E2-05CD8B307C85}"/>
              </a:ext>
            </a:extLst>
          </p:cNvPr>
          <p:cNvSpPr/>
          <p:nvPr/>
        </p:nvSpPr>
        <p:spPr>
          <a:xfrm>
            <a:off x="197073" y="1500096"/>
            <a:ext cx="11835457" cy="531668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1000"/>
              </a:spcBef>
            </a:pPr>
            <a:endParaRPr lang="fr-BE" sz="2400">
              <a:solidFill>
                <a:schemeClr val="tx1"/>
              </a:solidFill>
              <a:cs typeface="Calibri"/>
            </a:endParaRPr>
          </a:p>
          <a:p>
            <a:pPr marL="285750" indent="-285750">
              <a:lnSpc>
                <a:spcPct val="90000"/>
              </a:lnSpc>
              <a:spcBef>
                <a:spcPts val="1000"/>
              </a:spcBef>
              <a:buFont typeface="Arial"/>
              <a:buChar char="•"/>
            </a:pPr>
            <a:endParaRPr lang="fr-BE" sz="2400">
              <a:solidFill>
                <a:schemeClr val="tx1"/>
              </a:solidFill>
              <a:ea typeface="+mn-lt"/>
              <a:cs typeface="+mn-lt"/>
            </a:endParaRPr>
          </a:p>
          <a:p>
            <a:pPr marL="285750" indent="-285750">
              <a:lnSpc>
                <a:spcPct val="90000"/>
              </a:lnSpc>
              <a:spcBef>
                <a:spcPts val="1000"/>
              </a:spcBef>
              <a:buFont typeface="Arial"/>
              <a:buChar char="•"/>
            </a:pPr>
            <a:endParaRPr lang="fr-BE" sz="2400">
              <a:solidFill>
                <a:schemeClr val="tx1"/>
              </a:solidFill>
              <a:ea typeface="+mn-lt"/>
              <a:cs typeface="+mn-lt"/>
            </a:endParaRPr>
          </a:p>
          <a:p>
            <a:pPr>
              <a:lnSpc>
                <a:spcPct val="90000"/>
              </a:lnSpc>
              <a:spcBef>
                <a:spcPts val="1000"/>
              </a:spcBef>
            </a:pPr>
            <a:r>
              <a:rPr lang="fr-BE" sz="2400" dirty="0">
                <a:solidFill>
                  <a:schemeClr val="tx1"/>
                </a:solidFill>
                <a:ea typeface="+mn-lt"/>
                <a:cs typeface="+mn-lt"/>
              </a:rPr>
              <a:t>1) une mission d’avis sur tout protocole d’expérimentation sur la personne humaine et sur le matériel reproductif humain. </a:t>
            </a:r>
            <a:endParaRPr lang="fr-BE" dirty="0">
              <a:solidFill>
                <a:schemeClr val="tx1"/>
              </a:solidFill>
              <a:cs typeface="Calibri"/>
            </a:endParaRPr>
          </a:p>
          <a:p>
            <a:pPr marL="742950" lvl="1" indent="-285750">
              <a:lnSpc>
                <a:spcPct val="90000"/>
              </a:lnSpc>
              <a:spcBef>
                <a:spcPts val="500"/>
              </a:spcBef>
              <a:buFont typeface="Arial"/>
              <a:buChar char="•"/>
            </a:pPr>
            <a:r>
              <a:rPr lang="fr-BE" sz="2400" dirty="0">
                <a:solidFill>
                  <a:schemeClr val="tx1"/>
                </a:solidFill>
                <a:ea typeface="+mn-lt"/>
                <a:cs typeface="+mn-lt"/>
              </a:rPr>
              <a:t>Les fonctions du CE sont dictées par l’Arrêté Royal du 12 août 1994. </a:t>
            </a:r>
            <a:endParaRPr lang="en-US" sz="2400" dirty="0">
              <a:solidFill>
                <a:schemeClr val="tx1"/>
              </a:solidFill>
              <a:ea typeface="+mn-lt"/>
              <a:cs typeface="+mn-lt"/>
            </a:endParaRPr>
          </a:p>
          <a:p>
            <a:pPr marL="742950" lvl="1" indent="-285750">
              <a:lnSpc>
                <a:spcPct val="90000"/>
              </a:lnSpc>
              <a:spcBef>
                <a:spcPts val="500"/>
              </a:spcBef>
              <a:buFont typeface="Arial"/>
              <a:buChar char="•"/>
            </a:pPr>
            <a:r>
              <a:rPr lang="fr-BE" sz="2400" dirty="0">
                <a:solidFill>
                  <a:schemeClr val="tx1"/>
                </a:solidFill>
                <a:ea typeface="+mn-lt"/>
                <a:cs typeface="+mn-lt"/>
              </a:rPr>
              <a:t>Il a pour mission principale de donner son avis au sujet des dossiers faisant appel à l’éthique et d’en assurer le suivi, afin de veiller au sérieux et au respect des droits du patient.</a:t>
            </a:r>
          </a:p>
          <a:p>
            <a:pPr marL="742950" lvl="1" indent="-285750">
              <a:lnSpc>
                <a:spcPct val="90000"/>
              </a:lnSpc>
              <a:spcBef>
                <a:spcPts val="500"/>
              </a:spcBef>
              <a:buFont typeface="Arial"/>
              <a:buChar char="•"/>
            </a:pPr>
            <a:r>
              <a:rPr lang="fr-BE" sz="2400" dirty="0">
                <a:solidFill>
                  <a:schemeClr val="tx1"/>
                </a:solidFill>
                <a:ea typeface="+mn-lt"/>
                <a:cs typeface="+mn-lt"/>
              </a:rPr>
              <a:t>Ses avis sont basés sur les principes éthiques applicables à la recherche médicale impliquant des êtres humains édictés en juin 1964 dans la Déclaration d’Helsinki, et révisés régulièrement depuis. </a:t>
            </a:r>
            <a:endParaRPr lang="en-US" sz="2400" dirty="0">
              <a:solidFill>
                <a:schemeClr val="tx1"/>
              </a:solidFill>
              <a:ea typeface="+mn-lt"/>
              <a:cs typeface="+mn-lt"/>
            </a:endParaRPr>
          </a:p>
          <a:p>
            <a:pPr marL="742950" lvl="1" indent="-285750">
              <a:lnSpc>
                <a:spcPct val="90000"/>
              </a:lnSpc>
              <a:spcBef>
                <a:spcPts val="500"/>
              </a:spcBef>
              <a:buFont typeface="Arial"/>
              <a:buChar char="•"/>
            </a:pPr>
            <a:r>
              <a:rPr lang="fr-BE" sz="2400" dirty="0">
                <a:solidFill>
                  <a:schemeClr val="tx1"/>
                </a:solidFill>
                <a:ea typeface="+mn-lt"/>
                <a:cs typeface="+mn-lt"/>
              </a:rPr>
              <a:t>Ces principes visent à garantir le respect des personnes, la bienfaisance, la justice ; </a:t>
            </a:r>
            <a:endParaRPr lang="fr-BE" dirty="0">
              <a:solidFill>
                <a:schemeClr val="tx1"/>
              </a:solidFill>
              <a:ea typeface="+mn-lt"/>
              <a:cs typeface="+mn-lt"/>
            </a:endParaRPr>
          </a:p>
          <a:p>
            <a:pPr marL="742950" lvl="1" indent="-285750">
              <a:lnSpc>
                <a:spcPct val="90000"/>
              </a:lnSpc>
              <a:spcBef>
                <a:spcPts val="500"/>
              </a:spcBef>
              <a:buFont typeface="Arial"/>
              <a:buChar char="•"/>
            </a:pPr>
            <a:r>
              <a:rPr lang="fr-BE" sz="2400" dirty="0">
                <a:solidFill>
                  <a:schemeClr val="tx1"/>
                </a:solidFill>
                <a:ea typeface="+mn-lt"/>
                <a:cs typeface="+mn-lt"/>
              </a:rPr>
              <a:t>Ils garantissent le </a:t>
            </a:r>
            <a:r>
              <a:rPr lang="fr-BE" sz="2400" dirty="0">
                <a:solidFill>
                  <a:srgbClr val="C00000"/>
                </a:solidFill>
                <a:ea typeface="+mn-lt"/>
                <a:cs typeface="+mn-lt"/>
              </a:rPr>
              <a:t>consentement éclairé </a:t>
            </a:r>
            <a:r>
              <a:rPr lang="fr-BE" sz="2400" dirty="0">
                <a:solidFill>
                  <a:schemeClr val="tx1"/>
                </a:solidFill>
                <a:ea typeface="+mn-lt"/>
                <a:cs typeface="+mn-lt"/>
              </a:rPr>
              <a:t>et l’évaluation des risques et bénéfices des interventions.</a:t>
            </a:r>
            <a:endParaRPr lang="fr-BE" dirty="0">
              <a:solidFill>
                <a:schemeClr val="tx1"/>
              </a:solidFill>
              <a:cs typeface="Calibri"/>
            </a:endParaRPr>
          </a:p>
          <a:p>
            <a:pPr>
              <a:lnSpc>
                <a:spcPct val="90000"/>
              </a:lnSpc>
              <a:spcBef>
                <a:spcPts val="1000"/>
              </a:spcBef>
            </a:pPr>
            <a:endParaRPr lang="fr-BE" sz="2400">
              <a:solidFill>
                <a:schemeClr val="tx1"/>
              </a:solidFill>
              <a:ea typeface="+mn-lt"/>
              <a:cs typeface="+mn-lt"/>
            </a:endParaRPr>
          </a:p>
          <a:p>
            <a:pPr>
              <a:spcBef>
                <a:spcPct val="0"/>
              </a:spcBef>
              <a:spcAft>
                <a:spcPct val="0"/>
              </a:spcAft>
            </a:pPr>
            <a:endParaRPr lang="fr-FR" sz="2400">
              <a:solidFill>
                <a:schemeClr val="tx1"/>
              </a:solidFill>
              <a:latin typeface="Calibri"/>
              <a:ea typeface="+mn-lt"/>
              <a:cs typeface="Arial"/>
            </a:endParaRPr>
          </a:p>
          <a:p>
            <a:pPr algn="ctr">
              <a:lnSpc>
                <a:spcPct val="90000"/>
              </a:lnSpc>
              <a:spcBef>
                <a:spcPct val="0"/>
              </a:spcBef>
            </a:pPr>
            <a:endParaRPr lang="fr-FR" sz="2400">
              <a:solidFill>
                <a:schemeClr val="tx1"/>
              </a:solidFill>
              <a:cs typeface="Calibri"/>
            </a:endParaRPr>
          </a:p>
        </p:txBody>
      </p:sp>
    </p:spTree>
    <p:extLst>
      <p:ext uri="{BB962C8B-B14F-4D97-AF65-F5344CB8AC3E}">
        <p14:creationId xmlns:p14="http://schemas.microsoft.com/office/powerpoint/2010/main" val="3727672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854471" y="133414"/>
            <a:ext cx="9972028" cy="1850382"/>
          </a:xfrm>
          <a:solidFill>
            <a:schemeClr val="accent2"/>
          </a:solidFill>
        </p:spPr>
        <p:txBody>
          <a:bodyPr anchor="ctr">
            <a:normAutofit fontScale="90000"/>
          </a:bodyPr>
          <a:lstStyle/>
          <a:p>
            <a:pPr>
              <a:lnSpc>
                <a:spcPct val="100000"/>
              </a:lnSpc>
              <a:spcBef>
                <a:spcPts val="0"/>
              </a:spcBef>
            </a:pPr>
            <a:r>
              <a:rPr lang="fr-FR" sz="4400">
                <a:solidFill>
                  <a:srgbClr val="080808"/>
                </a:solidFill>
              </a:rPr>
              <a:t/>
            </a:r>
            <a:br>
              <a:rPr lang="fr-FR" sz="4400">
                <a:solidFill>
                  <a:srgbClr val="080808"/>
                </a:solidFill>
              </a:rPr>
            </a:br>
            <a:r>
              <a:rPr lang="fr-FR" sz="4400"/>
              <a:t/>
            </a:r>
            <a:br>
              <a:rPr lang="fr-FR" sz="4400"/>
            </a:br>
            <a:r>
              <a:rPr lang="fr-FR" sz="4400"/>
              <a:t/>
            </a:r>
            <a:br>
              <a:rPr lang="fr-FR" sz="4400"/>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FR" sz="3200">
                <a:ea typeface="+mj-lt"/>
                <a:cs typeface="+mj-lt"/>
              </a:rPr>
              <a:t>Grands principes éthiques sur la protection des participants</a:t>
            </a:r>
          </a:p>
          <a:p>
            <a:r>
              <a:rPr lang="fr-FR" sz="4400">
                <a:cs typeface="Calibri Light"/>
              </a:rPr>
              <a:t/>
            </a:r>
            <a:br>
              <a:rPr lang="fr-FR" sz="4400">
                <a:cs typeface="Calibri Light"/>
              </a:rPr>
            </a:br>
            <a:r>
              <a:rPr lang="fr-FR" sz="4400">
                <a:cs typeface="Calibri Light"/>
              </a:rPr>
              <a:t/>
            </a:r>
            <a:br>
              <a:rPr lang="fr-FR" sz="44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Rectangle 3">
            <a:extLst>
              <a:ext uri="{FF2B5EF4-FFF2-40B4-BE49-F238E27FC236}">
                <a16:creationId xmlns="" xmlns:a16="http://schemas.microsoft.com/office/drawing/2014/main" id="{8E4BBB15-7E4E-4221-882A-E28430AF915A}"/>
              </a:ext>
            </a:extLst>
          </p:cNvPr>
          <p:cNvSpPr/>
          <p:nvPr/>
        </p:nvSpPr>
        <p:spPr>
          <a:xfrm>
            <a:off x="679235" y="2057449"/>
            <a:ext cx="10766893" cy="278373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fr-FR" sz="2000">
              <a:solidFill>
                <a:schemeClr val="tx1"/>
              </a:solidFill>
              <a:cs typeface="Calibri"/>
            </a:endParaRPr>
          </a:p>
          <a:p>
            <a:r>
              <a:rPr lang="fr-FR" sz="1400">
                <a:solidFill>
                  <a:schemeClr val="tx1"/>
                </a:solidFill>
              </a:rPr>
              <a:t>Protection des participants</a:t>
            </a:r>
            <a:r>
              <a:rPr lang="fr-FR" sz="1400">
                <a:solidFill>
                  <a:schemeClr val="tx1"/>
                </a:solidFill>
                <a:ea typeface="+mn-lt"/>
                <a:cs typeface="+mn-lt"/>
              </a:rPr>
              <a:t> repose sur les principes suivants.</a:t>
            </a:r>
            <a:endParaRPr lang="en-US" sz="1400">
              <a:solidFill>
                <a:schemeClr val="tx1"/>
              </a:solidFill>
              <a:cs typeface="Calibri"/>
            </a:endParaRPr>
          </a:p>
          <a:p>
            <a:pPr marL="342900" indent="-342900">
              <a:buAutoNum type="arabicPeriod"/>
            </a:pPr>
            <a:r>
              <a:rPr lang="fr-FR" sz="1400">
                <a:solidFill>
                  <a:schemeClr val="tx1"/>
                </a:solidFill>
                <a:ea typeface="+mn-lt"/>
                <a:cs typeface="+mn-lt"/>
              </a:rPr>
              <a:t>Le premier est celui de la </a:t>
            </a:r>
            <a:r>
              <a:rPr lang="fr-FR" sz="1400">
                <a:solidFill>
                  <a:srgbClr val="FF0000"/>
                </a:solidFill>
                <a:ea typeface="+mn-lt"/>
                <a:cs typeface="+mn-lt"/>
              </a:rPr>
              <a:t>dignité de la personne:</a:t>
            </a:r>
            <a:r>
              <a:rPr lang="fr-FR" sz="1400">
                <a:solidFill>
                  <a:schemeClr val="tx1"/>
                </a:solidFill>
                <a:ea typeface="+mn-lt"/>
                <a:cs typeface="+mn-lt"/>
              </a:rPr>
              <a:t> </a:t>
            </a:r>
          </a:p>
          <a:p>
            <a:pPr marL="800100" lvl="1" indent="-342900">
              <a:buAutoNum type="arabicPeriod"/>
            </a:pPr>
            <a:r>
              <a:rPr lang="fr-FR" sz="1400">
                <a:solidFill>
                  <a:schemeClr val="tx1"/>
                </a:solidFill>
                <a:ea typeface="+mn-lt"/>
                <a:cs typeface="+mn-lt"/>
              </a:rPr>
              <a:t>la santé, le bien-être, les soins, le respect de la vie privée et des données personnelles passent avant les objectifs de la recherche. En découle la règle du </a:t>
            </a:r>
            <a:r>
              <a:rPr lang="fr-FR" sz="1400" b="1">
                <a:solidFill>
                  <a:srgbClr val="FF0000"/>
                </a:solidFill>
                <a:ea typeface="+mn-lt"/>
                <a:cs typeface="+mn-lt"/>
              </a:rPr>
              <a:t>consentement. </a:t>
            </a:r>
            <a:endParaRPr lang="fr-FR" sz="1400" b="1">
              <a:solidFill>
                <a:srgbClr val="FF0000"/>
              </a:solidFill>
              <a:cs typeface="Calibri"/>
            </a:endParaRPr>
          </a:p>
          <a:p>
            <a:pPr marL="342900" indent="-342900">
              <a:buAutoNum type="arabicPeriod"/>
            </a:pPr>
            <a:r>
              <a:rPr lang="fr-FR" sz="1400">
                <a:solidFill>
                  <a:schemeClr val="tx1"/>
                </a:solidFill>
                <a:cs typeface="Calibri"/>
              </a:rPr>
              <a:t>Le second principe est celui de</a:t>
            </a:r>
            <a:r>
              <a:rPr lang="fr-FR" sz="1400">
                <a:solidFill>
                  <a:srgbClr val="FF0000"/>
                </a:solidFill>
                <a:cs typeface="Calibri"/>
              </a:rPr>
              <a:t> bienfaisance et celui de non-malfaisance:</a:t>
            </a:r>
            <a:endParaRPr lang="fr-FR" sz="1400">
              <a:solidFill>
                <a:schemeClr val="tx1"/>
              </a:solidFill>
              <a:cs typeface="Calibri"/>
            </a:endParaRPr>
          </a:p>
          <a:p>
            <a:pPr marL="800100" lvl="1" indent="-342900">
              <a:buAutoNum type="arabicPeriod"/>
            </a:pPr>
            <a:r>
              <a:rPr lang="fr-FR" sz="1400">
                <a:solidFill>
                  <a:schemeClr val="tx1"/>
                </a:solidFill>
                <a:cs typeface="Calibri"/>
              </a:rPr>
              <a:t>la règle de l’évaluation du rapport risques-bénéfices. </a:t>
            </a:r>
            <a:r>
              <a:rPr lang="fr-FR" sz="1400">
                <a:solidFill>
                  <a:schemeClr val="tx1"/>
                </a:solidFill>
                <a:ea typeface="+mn-lt"/>
                <a:cs typeface="+mn-lt"/>
              </a:rPr>
              <a:t>La recherche ne doit pas comporter de risques ou de contraintes disproportionnés par rapport aux bénéfices potentiels.</a:t>
            </a:r>
            <a:r>
              <a:rPr lang="fr-FR" sz="1400">
                <a:solidFill>
                  <a:schemeClr val="tx1"/>
                </a:solidFill>
                <a:cs typeface="Calibri"/>
              </a:rPr>
              <a:t> Les risques doivent être évalués et contrôlables de manière satisfaisante pour qu’une étude soit entreprise. </a:t>
            </a:r>
            <a:r>
              <a:rPr lang="fr-FR" sz="1400">
                <a:solidFill>
                  <a:schemeClr val="tx1"/>
                </a:solidFill>
                <a:ea typeface="+mn-lt"/>
                <a:cs typeface="+mn-lt"/>
              </a:rPr>
              <a:t>Leur répartition doit être équitable entre tous les groupes et classes de la société. </a:t>
            </a:r>
          </a:p>
          <a:p>
            <a:pPr marL="342900" indent="-342900">
              <a:buAutoNum type="arabicPeriod"/>
            </a:pPr>
            <a:r>
              <a:rPr lang="fr-FR" sz="1400">
                <a:solidFill>
                  <a:schemeClr val="tx1"/>
                </a:solidFill>
                <a:cs typeface="Calibri"/>
              </a:rPr>
              <a:t>Enfin, le troisième est le principe </a:t>
            </a:r>
            <a:r>
              <a:rPr lang="fr-FR" sz="1400">
                <a:solidFill>
                  <a:srgbClr val="FF0000"/>
                </a:solidFill>
                <a:cs typeface="Calibri"/>
              </a:rPr>
              <a:t>de justice:</a:t>
            </a:r>
            <a:endParaRPr lang="fr-FR" sz="1400">
              <a:solidFill>
                <a:schemeClr val="tx1"/>
              </a:solidFill>
              <a:cs typeface="Calibri"/>
            </a:endParaRPr>
          </a:p>
          <a:p>
            <a:pPr marL="800100" lvl="1" indent="-342900">
              <a:buAutoNum type="arabicPeriod"/>
            </a:pPr>
            <a:r>
              <a:rPr lang="fr-FR" sz="1400">
                <a:solidFill>
                  <a:schemeClr val="tx1"/>
                </a:solidFill>
                <a:cs typeface="Calibri"/>
              </a:rPr>
              <a:t>découle la règle d’équité qui interdit l’exploitation au profit de la recherche de populations vulnérables. </a:t>
            </a:r>
          </a:p>
          <a:p>
            <a:pPr marL="800100" lvl="1" indent="-342900">
              <a:buAutoNum type="arabicPeriod"/>
            </a:pPr>
            <a:r>
              <a:rPr lang="fr-FR" sz="1400">
                <a:solidFill>
                  <a:schemeClr val="tx1"/>
                </a:solidFill>
                <a:cs typeface="Calibri"/>
              </a:rPr>
              <a:t>Une recherche médicale sur des êtres humains n’est légitime que si les populations chez lesquelles elle est menée ont de réelles chances d’en bénéficier.</a:t>
            </a:r>
            <a:endParaRPr lang="fr-FR" sz="1400">
              <a:solidFill>
                <a:schemeClr val="tx1"/>
              </a:solidFill>
              <a:ea typeface="+mn-lt"/>
              <a:cs typeface="+mn-lt"/>
            </a:endParaRPr>
          </a:p>
          <a:p>
            <a:pPr marL="285750" indent="-285750">
              <a:lnSpc>
                <a:spcPct val="90000"/>
              </a:lnSpc>
              <a:spcBef>
                <a:spcPct val="0"/>
              </a:spcBef>
              <a:buFont typeface="Arial"/>
              <a:buChar char="•"/>
            </a:pPr>
            <a:endParaRPr lang="fr-FR" sz="1400">
              <a:ea typeface="+mn-lt"/>
              <a:cs typeface="+mn-lt"/>
            </a:endParaRPr>
          </a:p>
          <a:p>
            <a:pPr marL="342900" indent="-342900">
              <a:buAutoNum type="arabicPeriod"/>
            </a:pPr>
            <a:endParaRPr lang="fr-FR" sz="2000">
              <a:solidFill>
                <a:schemeClr val="tx1"/>
              </a:solidFill>
              <a:cs typeface="Calibri"/>
            </a:endParaRPr>
          </a:p>
        </p:txBody>
      </p:sp>
      <p:sp>
        <p:nvSpPr>
          <p:cNvPr id="5" name="Rectangle 4">
            <a:extLst>
              <a:ext uri="{FF2B5EF4-FFF2-40B4-BE49-F238E27FC236}">
                <a16:creationId xmlns="" xmlns:a16="http://schemas.microsoft.com/office/drawing/2014/main" id="{1DB8322A-5870-4F42-90A2-71889F0F29AB}"/>
              </a:ext>
            </a:extLst>
          </p:cNvPr>
          <p:cNvSpPr/>
          <p:nvPr/>
        </p:nvSpPr>
        <p:spPr>
          <a:xfrm>
            <a:off x="2664246" y="5129271"/>
            <a:ext cx="6343878" cy="15607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sz="2800" dirty="0">
                <a:cs typeface="Calibri"/>
              </a:rPr>
              <a:t>La notion de Volontariat et être consentant pour participer à une étude</a:t>
            </a:r>
          </a:p>
          <a:p>
            <a:pPr algn="ctr"/>
            <a:r>
              <a:rPr lang="fr-FR" sz="3200" b="1" dirty="0">
                <a:solidFill>
                  <a:srgbClr val="FF0000"/>
                </a:solidFill>
                <a:cs typeface="Calibri"/>
              </a:rPr>
              <a:t>Consentement</a:t>
            </a:r>
            <a:r>
              <a:rPr lang="fr-FR" sz="2800" dirty="0">
                <a:solidFill>
                  <a:srgbClr val="FF0000"/>
                </a:solidFill>
                <a:cs typeface="Calibri"/>
              </a:rPr>
              <a:t> / droit du patient</a:t>
            </a:r>
          </a:p>
        </p:txBody>
      </p:sp>
    </p:spTree>
    <p:extLst>
      <p:ext uri="{BB962C8B-B14F-4D97-AF65-F5344CB8AC3E}">
        <p14:creationId xmlns:p14="http://schemas.microsoft.com/office/powerpoint/2010/main" val="2899184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967314" y="71823"/>
            <a:ext cx="8114613" cy="1357528"/>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FR" sz="4400">
                <a:ea typeface="+mj-lt"/>
                <a:cs typeface="+mj-lt"/>
              </a:rPr>
              <a:t>le Consentement</a:t>
            </a:r>
            <a:r>
              <a:rPr lang="fr-FR" sz="4400">
                <a:cs typeface="Calibri Light"/>
              </a:rPr>
              <a:t/>
            </a:r>
            <a:br>
              <a:rPr lang="fr-FR" sz="44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 xmlns:a16="http://schemas.microsoft.com/office/drawing/2014/main" id="{5F673858-957D-43B5-98E2-05CD8B307C85}"/>
              </a:ext>
            </a:extLst>
          </p:cNvPr>
          <p:cNvSpPr/>
          <p:nvPr/>
        </p:nvSpPr>
        <p:spPr>
          <a:xfrm>
            <a:off x="371507" y="1683711"/>
            <a:ext cx="11275433" cy="499535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342900" indent="-342900">
              <a:lnSpc>
                <a:spcPct val="90000"/>
              </a:lnSpc>
              <a:spcBef>
                <a:spcPts val="1000"/>
              </a:spcBef>
              <a:buFont typeface="Arial"/>
              <a:buChar char="•"/>
            </a:pPr>
            <a:endParaRPr lang="fr-BE" sz="2400">
              <a:solidFill>
                <a:schemeClr val="tx1"/>
              </a:solidFill>
              <a:ea typeface="+mn-lt"/>
              <a:cs typeface="+mn-lt"/>
            </a:endParaRPr>
          </a:p>
          <a:p>
            <a:pPr marL="342900" indent="-342900">
              <a:lnSpc>
                <a:spcPct val="90000"/>
              </a:lnSpc>
              <a:spcBef>
                <a:spcPts val="1000"/>
              </a:spcBef>
              <a:buFont typeface="Arial"/>
              <a:buChar char="•"/>
            </a:pPr>
            <a:endParaRPr lang="fr-BE" sz="2400">
              <a:solidFill>
                <a:schemeClr val="tx1"/>
              </a:solidFill>
              <a:ea typeface="+mn-lt"/>
              <a:cs typeface="+mn-lt"/>
            </a:endParaRPr>
          </a:p>
          <a:p>
            <a:pPr marL="342900" indent="-342900">
              <a:lnSpc>
                <a:spcPct val="90000"/>
              </a:lnSpc>
              <a:spcBef>
                <a:spcPts val="1000"/>
              </a:spcBef>
              <a:buFont typeface="Arial"/>
              <a:buChar char="•"/>
            </a:pPr>
            <a:endParaRPr lang="fr-BE" sz="2400">
              <a:solidFill>
                <a:schemeClr val="tx1"/>
              </a:solidFill>
              <a:ea typeface="+mn-lt"/>
              <a:cs typeface="+mn-lt"/>
            </a:endParaRPr>
          </a:p>
          <a:p>
            <a:pPr marL="342900" indent="-342900">
              <a:lnSpc>
                <a:spcPct val="90000"/>
              </a:lnSpc>
              <a:spcBef>
                <a:spcPts val="1000"/>
              </a:spcBef>
              <a:buFont typeface="Arial"/>
              <a:buChar char="•"/>
            </a:pPr>
            <a:r>
              <a:rPr lang="fr-BE" sz="2400" dirty="0">
                <a:solidFill>
                  <a:schemeClr val="tx1"/>
                </a:solidFill>
                <a:ea typeface="+mn-lt"/>
                <a:cs typeface="+mn-lt"/>
              </a:rPr>
              <a:t>La notion de consentement volontaire du malade a apparu en 1947 dans le </a:t>
            </a:r>
            <a:r>
              <a:rPr lang="fr-BE" sz="2400" dirty="0">
                <a:solidFill>
                  <a:schemeClr val="tx1"/>
                </a:solidFill>
                <a:ea typeface="+mn-lt"/>
                <a:cs typeface="+mn-lt"/>
                <a:hlinkClick r:id="rId2">
                  <a:extLst>
                    <a:ext uri="{A12FA001-AC4F-418D-AE19-62706E023703}">
                      <ahyp:hlinkClr xmlns="" xmlns:ahyp="http://schemas.microsoft.com/office/drawing/2018/hyperlinkcolor" val="tx"/>
                    </a:ext>
                  </a:extLst>
                </a:hlinkClick>
              </a:rPr>
              <a:t>code de Nuremberg</a:t>
            </a:r>
            <a:r>
              <a:rPr lang="fr-BE" sz="2400" dirty="0">
                <a:solidFill>
                  <a:schemeClr val="tx1"/>
                </a:solidFill>
                <a:ea typeface="+mn-lt"/>
                <a:cs typeface="+mn-lt"/>
              </a:rPr>
              <a:t> en réaction aux expérimentations cliniques menées par les nazis sur des prisonniers lors de la seconde Guerre mondiale.</a:t>
            </a:r>
            <a:endParaRPr lang="fr-BE" dirty="0">
              <a:solidFill>
                <a:schemeClr val="tx1"/>
              </a:solidFill>
              <a:ea typeface="+mn-lt"/>
              <a:cs typeface="+mn-lt"/>
            </a:endParaRPr>
          </a:p>
          <a:p>
            <a:pPr marL="342900" indent="-342900">
              <a:lnSpc>
                <a:spcPct val="90000"/>
              </a:lnSpc>
              <a:spcBef>
                <a:spcPts val="1000"/>
              </a:spcBef>
              <a:buFont typeface="Arial"/>
              <a:buChar char="•"/>
            </a:pPr>
            <a:r>
              <a:rPr lang="fr-BE" sz="2400" dirty="0">
                <a:solidFill>
                  <a:schemeClr val="tx1"/>
                </a:solidFill>
                <a:ea typeface="+mn-lt"/>
                <a:cs typeface="+mn-lt"/>
              </a:rPr>
              <a:t>Le </a:t>
            </a:r>
            <a:r>
              <a:rPr lang="fr-BE" sz="2400" b="1" dirty="0">
                <a:solidFill>
                  <a:schemeClr val="tx1"/>
                </a:solidFill>
                <a:ea typeface="+mn-lt"/>
                <a:cs typeface="+mn-lt"/>
              </a:rPr>
              <a:t>consentement doit être libre et éclairé, </a:t>
            </a:r>
            <a:r>
              <a:rPr lang="fr-BE" sz="2400" dirty="0">
                <a:solidFill>
                  <a:schemeClr val="tx1"/>
                </a:solidFill>
                <a:ea typeface="+mn-lt"/>
                <a:cs typeface="+mn-lt"/>
              </a:rPr>
              <a:t>ce qui implique que le médecin est tenu de présenter clairement au patient tous les risques d'une conduite thérapeutique.                           </a:t>
            </a:r>
            <a:endParaRPr lang="fr-BE">
              <a:solidFill>
                <a:schemeClr val="tx1"/>
              </a:solidFill>
              <a:ea typeface="+mn-lt"/>
              <a:cs typeface="+mn-lt"/>
            </a:endParaRPr>
          </a:p>
          <a:p>
            <a:pPr marL="342900" indent="-342900">
              <a:lnSpc>
                <a:spcPct val="90000"/>
              </a:lnSpc>
              <a:spcBef>
                <a:spcPts val="1000"/>
              </a:spcBef>
              <a:buFont typeface="Arial"/>
              <a:buChar char="•"/>
            </a:pPr>
            <a:r>
              <a:rPr lang="fr-BE" sz="2400" dirty="0">
                <a:solidFill>
                  <a:schemeClr val="tx1"/>
                </a:solidFill>
                <a:ea typeface="+mn-lt"/>
                <a:cs typeface="+mn-lt"/>
              </a:rPr>
              <a:t>Le consentement doit être </a:t>
            </a:r>
            <a:r>
              <a:rPr lang="fr-BE" sz="2400" b="1" dirty="0">
                <a:solidFill>
                  <a:schemeClr val="tx1"/>
                </a:solidFill>
                <a:ea typeface="+mn-lt"/>
                <a:cs typeface="+mn-lt"/>
              </a:rPr>
              <a:t>libre</a:t>
            </a:r>
            <a:r>
              <a:rPr lang="fr-BE" sz="2400" dirty="0">
                <a:solidFill>
                  <a:schemeClr val="tx1"/>
                </a:solidFill>
                <a:ea typeface="+mn-lt"/>
                <a:cs typeface="+mn-lt"/>
              </a:rPr>
              <a:t>, c’est-à-dire en l'absence de contrainte,                      </a:t>
            </a:r>
            <a:endParaRPr lang="fr-BE">
              <a:solidFill>
                <a:schemeClr val="tx1"/>
              </a:solidFill>
              <a:ea typeface="+mn-lt"/>
              <a:cs typeface="+mn-lt"/>
            </a:endParaRPr>
          </a:p>
          <a:p>
            <a:pPr marL="342900" indent="-342900">
              <a:lnSpc>
                <a:spcPct val="90000"/>
              </a:lnSpc>
              <a:spcBef>
                <a:spcPts val="1000"/>
              </a:spcBef>
              <a:buFont typeface="Arial"/>
              <a:buChar char="•"/>
            </a:pPr>
            <a:r>
              <a:rPr lang="fr-BE" sz="2400" dirty="0">
                <a:solidFill>
                  <a:schemeClr val="tx1"/>
                </a:solidFill>
                <a:ea typeface="+mn-lt"/>
                <a:cs typeface="+mn-lt"/>
              </a:rPr>
              <a:t>et </a:t>
            </a:r>
            <a:r>
              <a:rPr lang="fr-BE" sz="2400" b="1" dirty="0">
                <a:solidFill>
                  <a:schemeClr val="tx1"/>
                </a:solidFill>
                <a:ea typeface="+mn-lt"/>
                <a:cs typeface="+mn-lt"/>
              </a:rPr>
              <a:t>éclairé</a:t>
            </a:r>
            <a:r>
              <a:rPr lang="fr-BE" sz="2400" dirty="0">
                <a:solidFill>
                  <a:schemeClr val="tx1"/>
                </a:solidFill>
                <a:ea typeface="+mn-lt"/>
                <a:cs typeface="+mn-lt"/>
              </a:rPr>
              <a:t>, c’est-à-dire précédé par une information</a:t>
            </a:r>
          </a:p>
          <a:p>
            <a:pPr marL="342900" indent="-342900">
              <a:lnSpc>
                <a:spcPct val="90000"/>
              </a:lnSpc>
              <a:spcBef>
                <a:spcPts val="1000"/>
              </a:spcBef>
              <a:buFont typeface="Arial"/>
              <a:buChar char="•"/>
            </a:pPr>
            <a:r>
              <a:rPr lang="fr-BE" sz="2400" dirty="0">
                <a:solidFill>
                  <a:schemeClr val="tx1"/>
                </a:solidFill>
                <a:ea typeface="+mn-lt"/>
                <a:cs typeface="+mn-lt"/>
              </a:rPr>
              <a:t>Et doit être à la langue de la personne, </a:t>
            </a:r>
            <a:endParaRPr lang="fr-BE" sz="2400" dirty="0">
              <a:solidFill>
                <a:schemeClr val="tx1"/>
              </a:solidFill>
              <a:cs typeface="Calibri"/>
            </a:endParaRPr>
          </a:p>
          <a:p>
            <a:pPr marL="342900" indent="-342900">
              <a:lnSpc>
                <a:spcPct val="90000"/>
              </a:lnSpc>
              <a:spcBef>
                <a:spcPts val="1000"/>
              </a:spcBef>
              <a:buFont typeface="Arial"/>
              <a:buChar char="•"/>
            </a:pPr>
            <a:r>
              <a:rPr lang="fr-BE" sz="2400" dirty="0">
                <a:solidFill>
                  <a:schemeClr val="tx1"/>
                </a:solidFill>
                <a:ea typeface="+mn-lt"/>
                <a:cs typeface="+mn-lt"/>
              </a:rPr>
              <a:t>Dans le serment d'Hippocrate, </a:t>
            </a:r>
            <a:r>
              <a:rPr lang="fr-BE" sz="2400" b="1" i="1" dirty="0">
                <a:solidFill>
                  <a:schemeClr val="tx1"/>
                </a:solidFill>
                <a:ea typeface="+mn-lt"/>
                <a:cs typeface="+mn-lt"/>
              </a:rPr>
              <a:t>Je respecterai toutes les personnes, leur autonomie et leur volonté, sans aucune discrimination selon leur état ou leurs convictions</a:t>
            </a:r>
            <a:r>
              <a:rPr lang="fr-BE" sz="2400" i="1" dirty="0">
                <a:solidFill>
                  <a:schemeClr val="tx1"/>
                </a:solidFill>
                <a:ea typeface="+mn-lt"/>
                <a:cs typeface="+mn-lt"/>
              </a:rPr>
              <a:t>:                </a:t>
            </a:r>
            <a:r>
              <a:rPr lang="fr-BE" sz="2400" dirty="0">
                <a:solidFill>
                  <a:schemeClr val="tx1"/>
                </a:solidFill>
                <a:ea typeface="+mn-lt"/>
                <a:cs typeface="+mn-lt"/>
              </a:rPr>
              <a:t>on parle de respecter la volonté du patient : </a:t>
            </a:r>
            <a:r>
              <a:rPr lang="fr-BE" sz="2400" i="1" dirty="0">
                <a:solidFill>
                  <a:schemeClr val="tx1"/>
                </a:solidFill>
                <a:ea typeface="+mn-lt"/>
                <a:cs typeface="+mn-lt"/>
              </a:rPr>
              <a:t>.</a:t>
            </a:r>
            <a:endParaRPr lang="fr-BE" sz="2400" dirty="0">
              <a:solidFill>
                <a:schemeClr val="tx1"/>
              </a:solidFill>
              <a:cs typeface="Calibri"/>
            </a:endParaRPr>
          </a:p>
          <a:p>
            <a:pPr lvl="1">
              <a:lnSpc>
                <a:spcPct val="90000"/>
              </a:lnSpc>
              <a:spcBef>
                <a:spcPts val="500"/>
              </a:spcBef>
            </a:pPr>
            <a:endParaRPr lang="fr-BE" sz="2400">
              <a:solidFill>
                <a:schemeClr val="tx1"/>
              </a:solidFill>
              <a:ea typeface="+mn-lt"/>
              <a:cs typeface="+mn-lt"/>
            </a:endParaRPr>
          </a:p>
          <a:p>
            <a:pPr>
              <a:lnSpc>
                <a:spcPct val="90000"/>
              </a:lnSpc>
              <a:spcBef>
                <a:spcPts val="1000"/>
              </a:spcBef>
            </a:pPr>
            <a:endParaRPr lang="fr-BE" sz="2400">
              <a:solidFill>
                <a:schemeClr val="tx1"/>
              </a:solidFill>
              <a:latin typeface="Calibri"/>
              <a:ea typeface="+mn-lt"/>
              <a:cs typeface="Calibri"/>
            </a:endParaRPr>
          </a:p>
          <a:p>
            <a:pPr>
              <a:spcBef>
                <a:spcPct val="0"/>
              </a:spcBef>
              <a:spcAft>
                <a:spcPct val="0"/>
              </a:spcAft>
            </a:pPr>
            <a:endParaRPr lang="fr-FR" sz="2400">
              <a:solidFill>
                <a:schemeClr val="tx1"/>
              </a:solidFill>
              <a:cs typeface="Arial"/>
            </a:endParaRPr>
          </a:p>
          <a:p>
            <a:pPr algn="ctr">
              <a:lnSpc>
                <a:spcPct val="90000"/>
              </a:lnSpc>
              <a:spcBef>
                <a:spcPct val="0"/>
              </a:spcBef>
            </a:pPr>
            <a:endParaRPr lang="fr-FR" sz="2400">
              <a:solidFill>
                <a:schemeClr val="tx1"/>
              </a:solidFill>
              <a:cs typeface="Calibri"/>
            </a:endParaRPr>
          </a:p>
        </p:txBody>
      </p:sp>
    </p:spTree>
    <p:extLst>
      <p:ext uri="{BB962C8B-B14F-4D97-AF65-F5344CB8AC3E}">
        <p14:creationId xmlns:p14="http://schemas.microsoft.com/office/powerpoint/2010/main" val="41536427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544070" y="94832"/>
            <a:ext cx="8279872" cy="1358458"/>
          </a:xfrm>
          <a:solidFill>
            <a:schemeClr val="accent2"/>
          </a:solidFill>
        </p:spPr>
        <p:txBody>
          <a:bodyPr anchor="ctr">
            <a:normAutofit fontScale="90000"/>
          </a:bodyPr>
          <a:lstStyle/>
          <a:p>
            <a:pPr>
              <a:lnSpc>
                <a:spcPct val="100000"/>
              </a:lnSpc>
              <a:spcBef>
                <a:spcPts val="0"/>
              </a:spcBef>
            </a:pPr>
            <a:r>
              <a:rPr lang="fr-FR" sz="4400">
                <a:solidFill>
                  <a:srgbClr val="080808"/>
                </a:solidFill>
              </a:rPr>
              <a:t/>
            </a:r>
            <a:br>
              <a:rPr lang="fr-FR" sz="4400">
                <a:solidFill>
                  <a:srgbClr val="080808"/>
                </a:solidFill>
              </a:rPr>
            </a:br>
            <a:r>
              <a:rPr lang="fr-FR" sz="4400"/>
              <a:t/>
            </a:r>
            <a:br>
              <a:rPr lang="fr-FR" sz="4400"/>
            </a:br>
            <a:r>
              <a:rPr lang="fr-FR" sz="4400"/>
              <a:t/>
            </a:r>
            <a:br>
              <a:rPr lang="fr-FR" sz="4400"/>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FR" sz="4400">
                <a:ea typeface="+mj-lt"/>
                <a:cs typeface="+mj-lt"/>
              </a:rPr>
              <a:t>le consentement</a:t>
            </a:r>
          </a:p>
          <a:p>
            <a:r>
              <a:rPr lang="fr-FR" sz="4400">
                <a:cs typeface="Calibri Light"/>
              </a:rPr>
              <a:t/>
            </a:r>
            <a:br>
              <a:rPr lang="fr-FR" sz="4400">
                <a:cs typeface="Calibri Light"/>
              </a:rPr>
            </a:br>
            <a:r>
              <a:rPr lang="fr-FR" sz="4400">
                <a:cs typeface="Calibri Light"/>
              </a:rPr>
              <a:t/>
            </a:r>
            <a:br>
              <a:rPr lang="fr-FR" sz="44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Rectangle 3">
            <a:extLst>
              <a:ext uri="{FF2B5EF4-FFF2-40B4-BE49-F238E27FC236}">
                <a16:creationId xmlns="" xmlns:a16="http://schemas.microsoft.com/office/drawing/2014/main" id="{8E4BBB15-7E4E-4221-882A-E28430AF915A}"/>
              </a:ext>
            </a:extLst>
          </p:cNvPr>
          <p:cNvSpPr/>
          <p:nvPr/>
        </p:nvSpPr>
        <p:spPr>
          <a:xfrm>
            <a:off x="1381153" y="1686502"/>
            <a:ext cx="8442778" cy="49392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fr-FR" sz="2000">
              <a:solidFill>
                <a:schemeClr val="tx1"/>
              </a:solidFill>
              <a:cs typeface="Calibri"/>
            </a:endParaRPr>
          </a:p>
          <a:p>
            <a:pPr marL="342900" indent="-342900">
              <a:buFont typeface="Arial"/>
              <a:buChar char="•"/>
            </a:pPr>
            <a:r>
              <a:rPr lang="fr-FR" sz="2000">
                <a:solidFill>
                  <a:schemeClr val="tx1"/>
                </a:solidFill>
                <a:ea typeface="+mn-lt"/>
                <a:cs typeface="+mn-lt"/>
              </a:rPr>
              <a:t>Le consentement doit être libre, éclairé et personnel. </a:t>
            </a:r>
          </a:p>
          <a:p>
            <a:pPr marL="342900" indent="-342900">
              <a:buFont typeface="Arial"/>
              <a:buChar char="•"/>
            </a:pPr>
            <a:endParaRPr lang="fr-FR" sz="2000">
              <a:solidFill>
                <a:schemeClr val="tx1"/>
              </a:solidFill>
              <a:ea typeface="+mn-lt"/>
              <a:cs typeface="+mn-lt"/>
            </a:endParaRPr>
          </a:p>
          <a:p>
            <a:pPr marL="342900" indent="-342900">
              <a:buFont typeface="Arial"/>
              <a:buChar char="•"/>
            </a:pPr>
            <a:r>
              <a:rPr lang="fr-FR" sz="2000" dirty="0">
                <a:solidFill>
                  <a:schemeClr val="tx1"/>
                </a:solidFill>
                <a:ea typeface="+mn-lt"/>
                <a:cs typeface="+mn-lt"/>
              </a:rPr>
              <a:t>Toute personne se prêtant à une recherche doit être informée de ses droits et des garanties prévues par la loi pour sa protection. </a:t>
            </a:r>
          </a:p>
          <a:p>
            <a:pPr marL="342900" indent="-342900">
              <a:buFont typeface="Arial"/>
              <a:buChar char="•"/>
            </a:pPr>
            <a:endParaRPr lang="fr-FR" sz="2000">
              <a:solidFill>
                <a:schemeClr val="tx1"/>
              </a:solidFill>
              <a:ea typeface="+mn-lt"/>
              <a:cs typeface="+mn-lt"/>
            </a:endParaRPr>
          </a:p>
          <a:p>
            <a:pPr marL="342900" indent="-342900">
              <a:buFont typeface="Arial"/>
              <a:buChar char="•"/>
            </a:pPr>
            <a:r>
              <a:rPr lang="fr-FR" sz="2000" dirty="0">
                <a:solidFill>
                  <a:schemeClr val="tx1"/>
                </a:solidFill>
                <a:ea typeface="+mn-lt"/>
                <a:cs typeface="+mn-lt"/>
              </a:rPr>
              <a:t>Le participant dispose d’un délai de réflexion entre l’étape d’information et le recueil par écrit de son consentement.</a:t>
            </a:r>
          </a:p>
          <a:p>
            <a:pPr marL="342900" indent="-342900">
              <a:buFont typeface="Arial"/>
              <a:buChar char="•"/>
            </a:pPr>
            <a:endParaRPr lang="fr-FR" sz="2000">
              <a:solidFill>
                <a:schemeClr val="tx1"/>
              </a:solidFill>
              <a:ea typeface="+mn-lt"/>
              <a:cs typeface="+mn-lt"/>
            </a:endParaRPr>
          </a:p>
          <a:p>
            <a:pPr marL="342900" indent="-342900">
              <a:buFont typeface="Arial"/>
              <a:buChar char="•"/>
            </a:pPr>
            <a:r>
              <a:rPr lang="fr-FR" sz="2000" dirty="0">
                <a:solidFill>
                  <a:schemeClr val="tx1"/>
                </a:solidFill>
                <a:ea typeface="+mn-lt"/>
                <a:cs typeface="+mn-lt"/>
              </a:rPr>
              <a:t>Dans certains cas particuliers, le consentement peut être recueilli en présence d’un témoin indépendant qui atteste par écrit de la volonté de la personne à participer à la recherche. </a:t>
            </a:r>
          </a:p>
          <a:p>
            <a:pPr marL="342900" indent="-342900">
              <a:buFont typeface="Arial"/>
              <a:buChar char="•"/>
            </a:pPr>
            <a:endParaRPr lang="fr-FR" sz="2000">
              <a:solidFill>
                <a:schemeClr val="tx1"/>
              </a:solidFill>
              <a:ea typeface="+mn-lt"/>
              <a:cs typeface="+mn-lt"/>
            </a:endParaRPr>
          </a:p>
          <a:p>
            <a:pPr marL="342900" indent="-342900">
              <a:buFont typeface="Arial"/>
              <a:buChar char="•"/>
            </a:pPr>
            <a:r>
              <a:rPr lang="fr-FR" sz="2000" dirty="0">
                <a:solidFill>
                  <a:schemeClr val="tx1"/>
                </a:solidFill>
                <a:ea typeface="+mn-lt"/>
                <a:cs typeface="+mn-lt"/>
              </a:rPr>
              <a:t>Le consentement peut être librement retiré à tout moment sans justification et sans que cela entraîne une perte de chance pour le malade.</a:t>
            </a:r>
            <a:endParaRPr lang="fr-FR" sz="2000" dirty="0">
              <a:solidFill>
                <a:schemeClr val="tx1"/>
              </a:solidFill>
              <a:cs typeface="Calibri"/>
            </a:endParaRPr>
          </a:p>
          <a:p>
            <a:endParaRPr lang="fr-FR" sz="2000">
              <a:solidFill>
                <a:schemeClr val="tx1"/>
              </a:solidFill>
              <a:cs typeface="Calibri"/>
            </a:endParaRPr>
          </a:p>
          <a:p>
            <a:pPr algn="ctr">
              <a:lnSpc>
                <a:spcPct val="90000"/>
              </a:lnSpc>
              <a:spcBef>
                <a:spcPct val="0"/>
              </a:spcBef>
            </a:pPr>
            <a:endParaRPr lang="fr-FR" sz="2000">
              <a:solidFill>
                <a:schemeClr val="tx1"/>
              </a:solidFill>
              <a:cs typeface="Calibri"/>
            </a:endParaRPr>
          </a:p>
        </p:txBody>
      </p:sp>
    </p:spTree>
    <p:extLst>
      <p:ext uri="{BB962C8B-B14F-4D97-AF65-F5344CB8AC3E}">
        <p14:creationId xmlns:p14="http://schemas.microsoft.com/office/powerpoint/2010/main" val="36489019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854471" y="133414"/>
            <a:ext cx="9972028" cy="1850382"/>
          </a:xfrm>
          <a:solidFill>
            <a:schemeClr val="accent2"/>
          </a:solidFill>
        </p:spPr>
        <p:txBody>
          <a:bodyPr anchor="ctr">
            <a:normAutofit fontScale="90000"/>
          </a:bodyPr>
          <a:lstStyle/>
          <a:p>
            <a:pPr>
              <a:lnSpc>
                <a:spcPct val="100000"/>
              </a:lnSpc>
              <a:spcBef>
                <a:spcPts val="0"/>
              </a:spcBef>
            </a:pPr>
            <a:r>
              <a:rPr lang="fr-FR" sz="4400">
                <a:solidFill>
                  <a:srgbClr val="080808"/>
                </a:solidFill>
              </a:rPr>
              <a:t/>
            </a:r>
            <a:br>
              <a:rPr lang="fr-FR" sz="4400">
                <a:solidFill>
                  <a:srgbClr val="080808"/>
                </a:solidFill>
              </a:rPr>
            </a:br>
            <a:r>
              <a:rPr lang="fr-FR" sz="4400"/>
              <a:t/>
            </a:r>
            <a:br>
              <a:rPr lang="fr-FR" sz="4400"/>
            </a:br>
            <a:r>
              <a:rPr lang="fr-FR" sz="4400"/>
              <a:t/>
            </a:r>
            <a:br>
              <a:rPr lang="fr-FR" sz="4400"/>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FR" sz="3200">
                <a:ea typeface="+mj-lt"/>
                <a:cs typeface="+mj-lt"/>
              </a:rPr>
              <a:t>Grands principes éthiques sur la protection des participants</a:t>
            </a:r>
          </a:p>
          <a:p>
            <a:r>
              <a:rPr lang="fr-FR" sz="4400">
                <a:cs typeface="Calibri Light"/>
              </a:rPr>
              <a:t/>
            </a:r>
            <a:br>
              <a:rPr lang="fr-FR" sz="4400">
                <a:cs typeface="Calibri Light"/>
              </a:rPr>
            </a:br>
            <a:r>
              <a:rPr lang="fr-FR" sz="4400">
                <a:cs typeface="Calibri Light"/>
              </a:rPr>
              <a:t/>
            </a:r>
            <a:br>
              <a:rPr lang="fr-FR" sz="44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Rectangle 3">
            <a:extLst>
              <a:ext uri="{FF2B5EF4-FFF2-40B4-BE49-F238E27FC236}">
                <a16:creationId xmlns="" xmlns:a16="http://schemas.microsoft.com/office/drawing/2014/main" id="{8E4BBB15-7E4E-4221-882A-E28430AF915A}"/>
              </a:ext>
            </a:extLst>
          </p:cNvPr>
          <p:cNvSpPr/>
          <p:nvPr/>
        </p:nvSpPr>
        <p:spPr>
          <a:xfrm>
            <a:off x="679235" y="2057449"/>
            <a:ext cx="10766893" cy="278373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fr-FR" sz="2000">
              <a:solidFill>
                <a:schemeClr val="tx1"/>
              </a:solidFill>
              <a:cs typeface="Calibri"/>
            </a:endParaRPr>
          </a:p>
          <a:p>
            <a:r>
              <a:rPr lang="fr-FR" sz="1400">
                <a:solidFill>
                  <a:schemeClr val="tx1"/>
                </a:solidFill>
              </a:rPr>
              <a:t>Protection des participants</a:t>
            </a:r>
            <a:r>
              <a:rPr lang="fr-FR" sz="1400">
                <a:solidFill>
                  <a:schemeClr val="tx1"/>
                </a:solidFill>
                <a:ea typeface="+mn-lt"/>
                <a:cs typeface="+mn-lt"/>
              </a:rPr>
              <a:t> repose sur les principes suivants.</a:t>
            </a:r>
            <a:endParaRPr lang="en-US" sz="1400">
              <a:solidFill>
                <a:schemeClr val="tx1"/>
              </a:solidFill>
              <a:cs typeface="Calibri"/>
            </a:endParaRPr>
          </a:p>
          <a:p>
            <a:pPr marL="342900" indent="-342900">
              <a:buAutoNum type="arabicPeriod"/>
            </a:pPr>
            <a:r>
              <a:rPr lang="fr-FR" sz="1400">
                <a:solidFill>
                  <a:schemeClr val="tx1"/>
                </a:solidFill>
                <a:ea typeface="+mn-lt"/>
                <a:cs typeface="+mn-lt"/>
              </a:rPr>
              <a:t>Le premier est celui de la </a:t>
            </a:r>
            <a:r>
              <a:rPr lang="fr-FR" sz="1400">
                <a:solidFill>
                  <a:srgbClr val="FF0000"/>
                </a:solidFill>
                <a:ea typeface="+mn-lt"/>
                <a:cs typeface="+mn-lt"/>
              </a:rPr>
              <a:t>dignité de la personne:</a:t>
            </a:r>
            <a:r>
              <a:rPr lang="fr-FR" sz="1400">
                <a:solidFill>
                  <a:schemeClr val="tx1"/>
                </a:solidFill>
                <a:ea typeface="+mn-lt"/>
                <a:cs typeface="+mn-lt"/>
              </a:rPr>
              <a:t> </a:t>
            </a:r>
          </a:p>
          <a:p>
            <a:pPr marL="800100" lvl="1" indent="-342900">
              <a:buAutoNum type="arabicPeriod"/>
            </a:pPr>
            <a:r>
              <a:rPr lang="fr-FR" sz="1400">
                <a:solidFill>
                  <a:schemeClr val="tx1"/>
                </a:solidFill>
                <a:ea typeface="+mn-lt"/>
                <a:cs typeface="+mn-lt"/>
              </a:rPr>
              <a:t>la santé, le bien-être, les soins, le respect de la vie privée et des données personnelles passent avant les objectifs de la recherche. En découle la règle du </a:t>
            </a:r>
            <a:r>
              <a:rPr lang="fr-FR" sz="1400" b="1">
                <a:solidFill>
                  <a:srgbClr val="FF0000"/>
                </a:solidFill>
                <a:ea typeface="+mn-lt"/>
                <a:cs typeface="+mn-lt"/>
              </a:rPr>
              <a:t>consentement. </a:t>
            </a:r>
            <a:endParaRPr lang="fr-FR" sz="1400" b="1">
              <a:solidFill>
                <a:srgbClr val="FF0000"/>
              </a:solidFill>
              <a:cs typeface="Calibri"/>
            </a:endParaRPr>
          </a:p>
          <a:p>
            <a:pPr marL="342900" indent="-342900">
              <a:buAutoNum type="arabicPeriod"/>
            </a:pPr>
            <a:r>
              <a:rPr lang="fr-FR" sz="1400">
                <a:solidFill>
                  <a:schemeClr val="tx1"/>
                </a:solidFill>
                <a:cs typeface="Calibri"/>
              </a:rPr>
              <a:t>Le second principe est celui de</a:t>
            </a:r>
            <a:r>
              <a:rPr lang="fr-FR" sz="1400">
                <a:solidFill>
                  <a:srgbClr val="FF0000"/>
                </a:solidFill>
                <a:cs typeface="Calibri"/>
              </a:rPr>
              <a:t> bienfaisance et celui de non-malfaisance:</a:t>
            </a:r>
            <a:endParaRPr lang="fr-FR" sz="1400">
              <a:solidFill>
                <a:schemeClr val="tx1"/>
              </a:solidFill>
              <a:cs typeface="Calibri"/>
            </a:endParaRPr>
          </a:p>
          <a:p>
            <a:pPr marL="800100" lvl="1" indent="-342900">
              <a:buAutoNum type="arabicPeriod"/>
            </a:pPr>
            <a:r>
              <a:rPr lang="fr-FR" sz="1400">
                <a:solidFill>
                  <a:schemeClr val="tx1"/>
                </a:solidFill>
                <a:cs typeface="Calibri"/>
              </a:rPr>
              <a:t>la règle de l’évaluation du rapport risques-bénéfices. </a:t>
            </a:r>
            <a:r>
              <a:rPr lang="fr-FR" sz="1400">
                <a:solidFill>
                  <a:schemeClr val="tx1"/>
                </a:solidFill>
                <a:ea typeface="+mn-lt"/>
                <a:cs typeface="+mn-lt"/>
              </a:rPr>
              <a:t>La recherche ne doit pas comporter de risques ou de contraintes disproportionnés par rapport aux bénéfices potentiels.</a:t>
            </a:r>
            <a:r>
              <a:rPr lang="fr-FR" sz="1400">
                <a:solidFill>
                  <a:schemeClr val="tx1"/>
                </a:solidFill>
                <a:cs typeface="Calibri"/>
              </a:rPr>
              <a:t> Les risques doivent être évalués et contrôlables de manière satisfaisante pour qu’une étude soit entreprise. </a:t>
            </a:r>
            <a:r>
              <a:rPr lang="fr-FR" sz="1400">
                <a:solidFill>
                  <a:schemeClr val="tx1"/>
                </a:solidFill>
                <a:ea typeface="+mn-lt"/>
                <a:cs typeface="+mn-lt"/>
              </a:rPr>
              <a:t>Leur répartition doit être équitable entre tous les groupes et classes de la société. </a:t>
            </a:r>
          </a:p>
          <a:p>
            <a:pPr marL="342900" indent="-342900">
              <a:buAutoNum type="arabicPeriod"/>
            </a:pPr>
            <a:r>
              <a:rPr lang="fr-FR" sz="1400">
                <a:solidFill>
                  <a:schemeClr val="tx1"/>
                </a:solidFill>
                <a:cs typeface="Calibri"/>
              </a:rPr>
              <a:t>Enfin, le troisième est le principe </a:t>
            </a:r>
            <a:r>
              <a:rPr lang="fr-FR" sz="1400">
                <a:solidFill>
                  <a:srgbClr val="FF0000"/>
                </a:solidFill>
                <a:cs typeface="Calibri"/>
              </a:rPr>
              <a:t>de justice:</a:t>
            </a:r>
            <a:endParaRPr lang="fr-FR" sz="1400">
              <a:solidFill>
                <a:schemeClr val="tx1"/>
              </a:solidFill>
              <a:cs typeface="Calibri"/>
            </a:endParaRPr>
          </a:p>
          <a:p>
            <a:pPr marL="800100" lvl="1" indent="-342900">
              <a:buAutoNum type="arabicPeriod"/>
            </a:pPr>
            <a:r>
              <a:rPr lang="fr-FR" sz="1400">
                <a:solidFill>
                  <a:schemeClr val="tx1"/>
                </a:solidFill>
                <a:cs typeface="Calibri"/>
              </a:rPr>
              <a:t>découle la règle d’équité qui interdit l’exploitation au profit de la recherche de populations vulnérables. </a:t>
            </a:r>
          </a:p>
          <a:p>
            <a:pPr marL="800100" lvl="1" indent="-342900">
              <a:buAutoNum type="arabicPeriod"/>
            </a:pPr>
            <a:r>
              <a:rPr lang="fr-FR" sz="1400">
                <a:solidFill>
                  <a:schemeClr val="tx1"/>
                </a:solidFill>
                <a:cs typeface="Calibri"/>
              </a:rPr>
              <a:t>Une recherche médicale sur des êtres humains n’est légitime que si les populations chez lesquelles elle est menée ont de réelles chances d’en bénéficier.</a:t>
            </a:r>
            <a:endParaRPr lang="fr-FR" sz="1400">
              <a:solidFill>
                <a:schemeClr val="tx1"/>
              </a:solidFill>
              <a:ea typeface="+mn-lt"/>
              <a:cs typeface="+mn-lt"/>
            </a:endParaRPr>
          </a:p>
          <a:p>
            <a:pPr marL="285750" indent="-285750">
              <a:lnSpc>
                <a:spcPct val="90000"/>
              </a:lnSpc>
              <a:spcBef>
                <a:spcPct val="0"/>
              </a:spcBef>
              <a:buFont typeface="Arial"/>
              <a:buChar char="•"/>
            </a:pPr>
            <a:endParaRPr lang="fr-FR" sz="1400">
              <a:ea typeface="+mn-lt"/>
              <a:cs typeface="+mn-lt"/>
            </a:endParaRPr>
          </a:p>
          <a:p>
            <a:pPr marL="342900" indent="-342900">
              <a:buAutoNum type="arabicPeriod"/>
            </a:pPr>
            <a:endParaRPr lang="fr-FR" sz="2000">
              <a:solidFill>
                <a:schemeClr val="tx1"/>
              </a:solidFill>
              <a:cs typeface="Calibri"/>
            </a:endParaRPr>
          </a:p>
        </p:txBody>
      </p:sp>
      <p:sp>
        <p:nvSpPr>
          <p:cNvPr id="5" name="Rectangle 4">
            <a:extLst>
              <a:ext uri="{FF2B5EF4-FFF2-40B4-BE49-F238E27FC236}">
                <a16:creationId xmlns="" xmlns:a16="http://schemas.microsoft.com/office/drawing/2014/main" id="{1DB8322A-5870-4F42-90A2-71889F0F29AB}"/>
              </a:ext>
            </a:extLst>
          </p:cNvPr>
          <p:cNvSpPr/>
          <p:nvPr/>
        </p:nvSpPr>
        <p:spPr>
          <a:xfrm>
            <a:off x="2664246" y="5129271"/>
            <a:ext cx="6343878" cy="15607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sz="2800" dirty="0">
                <a:cs typeface="Calibri"/>
              </a:rPr>
              <a:t>La notion de Volontariat et être consentant pour participer à une étude</a:t>
            </a:r>
          </a:p>
          <a:p>
            <a:pPr algn="ctr"/>
            <a:r>
              <a:rPr lang="fr-FR" sz="2800" dirty="0">
                <a:solidFill>
                  <a:srgbClr val="FF0000"/>
                </a:solidFill>
                <a:cs typeface="Calibri"/>
              </a:rPr>
              <a:t>Consentement / </a:t>
            </a:r>
            <a:r>
              <a:rPr lang="fr-FR" sz="3200" b="1" dirty="0">
                <a:solidFill>
                  <a:srgbClr val="FF0000"/>
                </a:solidFill>
                <a:cs typeface="Calibri"/>
              </a:rPr>
              <a:t>droit du patient</a:t>
            </a:r>
          </a:p>
        </p:txBody>
      </p:sp>
    </p:spTree>
    <p:extLst>
      <p:ext uri="{BB962C8B-B14F-4D97-AF65-F5344CB8AC3E}">
        <p14:creationId xmlns:p14="http://schemas.microsoft.com/office/powerpoint/2010/main" val="1034486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967314" y="-1623"/>
            <a:ext cx="8114613" cy="1357528"/>
          </a:xfrm>
          <a:solidFill>
            <a:schemeClr val="accent2"/>
          </a:solidFill>
        </p:spPr>
        <p:txBody>
          <a:bodyPr anchor="ctr">
            <a:normAutofit fontScale="90000"/>
          </a:bodyPr>
          <a:lstStyle/>
          <a:p>
            <a:pPr marL="285750" indent="-285750" algn="l">
              <a:spcBef>
                <a:spcPts val="1000"/>
              </a:spcBef>
              <a:buFont typeface="Arial,Sans-Serif"/>
              <a:buChar char="•"/>
            </a:pPr>
            <a:r>
              <a:rPr lang="fr-FR" sz="4400">
                <a:solidFill>
                  <a:srgbClr val="080808"/>
                </a:solidFill>
              </a:rPr>
              <a:t/>
            </a:r>
            <a:br>
              <a:rPr lang="fr-FR" sz="4400">
                <a:solidFill>
                  <a:srgbClr val="080808"/>
                </a:solidFill>
              </a:rPr>
            </a:br>
            <a:r>
              <a:rPr lang="fr-FR" sz="4400">
                <a:solidFill>
                  <a:srgbClr val="080808"/>
                </a:solidFill>
              </a:rPr>
              <a:t>Etudes – Essais cliniques </a:t>
            </a:r>
            <a:r>
              <a:rPr lang="fr-FR" sz="4400">
                <a:solidFill>
                  <a:srgbClr val="080808"/>
                </a:solidFill>
                <a:ea typeface="+mj-lt"/>
                <a:cs typeface="+mj-lt"/>
              </a:rPr>
              <a:t>et éthique</a:t>
            </a:r>
            <a:endParaRPr lang="fr-FR" sz="4400">
              <a:cs typeface="+mj-lt"/>
            </a:endParaRPr>
          </a:p>
          <a:p>
            <a:pPr>
              <a:lnSpc>
                <a:spcPct val="100000"/>
              </a:lnSpc>
              <a:spcBef>
                <a:spcPts val="0"/>
              </a:spcBef>
            </a:pPr>
            <a:r>
              <a:rPr lang="fr-BE" sz="2800">
                <a:ea typeface="+mj-lt"/>
                <a:cs typeface="+mj-lt"/>
              </a:rPr>
              <a:t>Les droits du patient (étude ou pas étude) </a:t>
            </a:r>
            <a:r>
              <a:rPr lang="fr-FR" sz="2800">
                <a:cs typeface="Calibri Light"/>
              </a:rPr>
              <a:t/>
            </a:r>
            <a:br>
              <a:rPr lang="fr-FR" sz="2800">
                <a:cs typeface="Calibri Light"/>
              </a:rPr>
            </a:br>
            <a:endParaRPr lang="fr-FR" sz="28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 xmlns:a16="http://schemas.microsoft.com/office/drawing/2014/main" id="{5F673858-957D-43B5-98E2-05CD8B307C85}"/>
              </a:ext>
            </a:extLst>
          </p:cNvPr>
          <p:cNvSpPr/>
          <p:nvPr/>
        </p:nvSpPr>
        <p:spPr>
          <a:xfrm>
            <a:off x="2033218" y="2216193"/>
            <a:ext cx="7768398" cy="188309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1000"/>
              </a:spcBef>
            </a:pPr>
            <a:endParaRPr lang="fr-FR">
              <a:solidFill>
                <a:schemeClr val="tx1"/>
              </a:solidFill>
              <a:latin typeface="Calibri"/>
              <a:ea typeface="+mn-lt"/>
              <a:cs typeface="Calibri"/>
            </a:endParaRPr>
          </a:p>
          <a:p>
            <a:endParaRPr lang="fr-BE">
              <a:solidFill>
                <a:schemeClr val="tx1"/>
              </a:solidFill>
              <a:cs typeface="Calibri"/>
            </a:endParaRPr>
          </a:p>
          <a:p>
            <a:endParaRPr lang="fr-BE" b="1">
              <a:solidFill>
                <a:schemeClr val="tx1"/>
              </a:solidFill>
              <a:ea typeface="+mn-lt"/>
              <a:cs typeface="+mn-lt"/>
            </a:endParaRPr>
          </a:p>
          <a:p>
            <a:r>
              <a:rPr lang="fr-BE" b="1">
                <a:solidFill>
                  <a:schemeClr val="tx1"/>
                </a:solidFill>
                <a:ea typeface="+mn-lt"/>
                <a:cs typeface="+mn-lt"/>
              </a:rPr>
              <a:t>La loi belge du 22 août 2002 relative aux droits du patient précise les droits et devoirs des patients. </a:t>
            </a:r>
            <a:endParaRPr lang="fr-BE">
              <a:solidFill>
                <a:schemeClr val="tx1"/>
              </a:solidFill>
              <a:ea typeface="+mn-lt"/>
              <a:cs typeface="+mn-lt"/>
            </a:endParaRPr>
          </a:p>
          <a:p>
            <a:r>
              <a:rPr lang="fr-BE" b="1">
                <a:solidFill>
                  <a:schemeClr val="tx1"/>
                </a:solidFill>
                <a:ea typeface="+mn-lt"/>
                <a:cs typeface="+mn-lt"/>
              </a:rPr>
              <a:t>Son champ d’application est celui de la relation qui s’établit entre un patient et un praticien professionnel de la santé à l’occasion d’un soin.</a:t>
            </a:r>
            <a:endParaRPr lang="fr-BE">
              <a:solidFill>
                <a:schemeClr val="tx1"/>
              </a:solidFill>
              <a:ea typeface="+mn-lt"/>
              <a:cs typeface="+mn-lt"/>
            </a:endParaRPr>
          </a:p>
          <a:p>
            <a:r>
              <a:rPr lang="fr-BE">
                <a:ea typeface="+mn-lt"/>
                <a:cs typeface="+mn-lt"/>
              </a:rPr>
              <a:t/>
            </a:r>
            <a:br>
              <a:rPr lang="fr-BE">
                <a:ea typeface="+mn-lt"/>
                <a:cs typeface="+mn-lt"/>
              </a:rPr>
            </a:br>
            <a:r>
              <a:rPr lang="fr-BE">
                <a:ea typeface="+mn-lt"/>
                <a:cs typeface="+mn-lt"/>
              </a:rPr>
              <a:t/>
            </a:r>
            <a:br>
              <a:rPr lang="fr-BE">
                <a:ea typeface="+mn-lt"/>
                <a:cs typeface="+mn-lt"/>
              </a:rPr>
            </a:br>
            <a:endParaRPr lang="fr-BE">
              <a:solidFill>
                <a:schemeClr val="tx1"/>
              </a:solidFill>
              <a:ea typeface="+mn-lt"/>
              <a:cs typeface="+mn-lt"/>
            </a:endParaRPr>
          </a:p>
        </p:txBody>
      </p:sp>
    </p:spTree>
    <p:extLst>
      <p:ext uri="{BB962C8B-B14F-4D97-AF65-F5344CB8AC3E}">
        <p14:creationId xmlns:p14="http://schemas.microsoft.com/office/powerpoint/2010/main" val="41353075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958133" y="-1623"/>
            <a:ext cx="8114613" cy="1357528"/>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t/>
            </a:r>
            <a:br>
              <a:rPr lang="fr-FR" sz="4400"/>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BE" sz="2000">
                <a:ea typeface="+mj-lt"/>
                <a:cs typeface="+mj-lt"/>
              </a:rPr>
              <a:t>Les droits du patient  (point 3)</a:t>
            </a:r>
            <a:r>
              <a:rPr lang="fr-BE" sz="4400">
                <a:ea typeface="+mj-lt"/>
                <a:cs typeface="+mj-lt"/>
              </a:rPr>
              <a:t/>
            </a:r>
            <a:br>
              <a:rPr lang="fr-BE" sz="4400">
                <a:ea typeface="+mj-lt"/>
                <a:cs typeface="+mj-lt"/>
              </a:rPr>
            </a:br>
            <a:r>
              <a:rPr lang="fr-FR" sz="4400">
                <a:cs typeface="Calibri Light"/>
              </a:rPr>
              <a:t/>
            </a:r>
            <a:br>
              <a:rPr lang="fr-FR" sz="44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 xmlns:a16="http://schemas.microsoft.com/office/drawing/2014/main" id="{5F673858-957D-43B5-98E2-05CD8B307C85}"/>
              </a:ext>
            </a:extLst>
          </p:cNvPr>
          <p:cNvSpPr/>
          <p:nvPr/>
        </p:nvSpPr>
        <p:spPr>
          <a:xfrm>
            <a:off x="90303" y="1220211"/>
            <a:ext cx="12101697" cy="569107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indent="-285750">
              <a:lnSpc>
                <a:spcPct val="90000"/>
              </a:lnSpc>
              <a:spcBef>
                <a:spcPts val="1000"/>
              </a:spcBef>
              <a:buFont typeface="Arial"/>
              <a:buChar char="•"/>
            </a:pPr>
            <a:endParaRPr lang="fr-FR">
              <a:solidFill>
                <a:schemeClr val="tx1"/>
              </a:solidFill>
              <a:latin typeface="Calibri"/>
              <a:ea typeface="+mn-lt"/>
              <a:cs typeface="Calibri"/>
            </a:endParaRPr>
          </a:p>
          <a:p>
            <a:pPr algn="just"/>
            <a:r>
              <a:rPr lang="fr-BE">
                <a:ea typeface="+mn-lt"/>
                <a:cs typeface="+mn-lt"/>
              </a:rPr>
              <a:t/>
            </a:r>
            <a:br>
              <a:rPr lang="fr-BE">
                <a:ea typeface="+mn-lt"/>
                <a:cs typeface="+mn-lt"/>
              </a:rPr>
            </a:br>
            <a:r>
              <a:rPr lang="fr-BE">
                <a:ea typeface="+mn-lt"/>
                <a:cs typeface="+mn-lt"/>
              </a:rPr>
              <a:t/>
            </a:r>
            <a:br>
              <a:rPr lang="fr-BE">
                <a:ea typeface="+mn-lt"/>
                <a:cs typeface="+mn-lt"/>
              </a:rPr>
            </a:br>
            <a:r>
              <a:rPr lang="fr-BE">
                <a:solidFill>
                  <a:schemeClr val="tx1"/>
                </a:solidFill>
                <a:ea typeface="+mn-lt"/>
                <a:cs typeface="+mn-lt"/>
              </a:rPr>
              <a:t>3. Le droit d’être informé sur son état de santé</a:t>
            </a:r>
          </a:p>
          <a:p>
            <a:pPr algn="just"/>
            <a:r>
              <a:rPr lang="fr-BE">
                <a:solidFill>
                  <a:schemeClr val="tx1"/>
                </a:solidFill>
                <a:ea typeface="+mn-lt"/>
                <a:cs typeface="+mn-lt"/>
              </a:rPr>
              <a:t>- Le droit de SAVOIR: La loi précise que le patient a le droit d’obtenir toutes les informations lui permettant de comprendre son état de santé ainsi que l’évolution probable de celui-ci.</a:t>
            </a:r>
          </a:p>
          <a:p>
            <a:pPr algn="just"/>
            <a:r>
              <a:rPr lang="fr-BE">
                <a:solidFill>
                  <a:srgbClr val="FF0000"/>
                </a:solidFill>
                <a:ea typeface="+mn-lt"/>
                <a:cs typeface="+mn-lt"/>
              </a:rPr>
              <a:t>Ces informations doivent être fournies dans une langue claire</a:t>
            </a:r>
            <a:r>
              <a:rPr lang="fr-BE">
                <a:solidFill>
                  <a:schemeClr val="tx1"/>
                </a:solidFill>
                <a:ea typeface="+mn-lt"/>
                <a:cs typeface="+mn-lt"/>
              </a:rPr>
              <a:t> par le praticien professionnel avec lequel le patient entretient une relation thérapeutique.</a:t>
            </a:r>
          </a:p>
          <a:p>
            <a:pPr algn="just"/>
            <a:r>
              <a:rPr lang="fr-BE">
                <a:solidFill>
                  <a:schemeClr val="tx1"/>
                </a:solidFill>
                <a:ea typeface="+mn-lt"/>
                <a:cs typeface="+mn-lt"/>
              </a:rPr>
              <a:t>Il nous semble donc que le praticien professionnel devra tenir compte de l'individualité du patient et ainsi adapter sa manière de communiquer l’information pour être bien compris.</a:t>
            </a:r>
          </a:p>
          <a:p>
            <a:pPr algn="just"/>
            <a:r>
              <a:rPr lang="fr-BE">
                <a:solidFill>
                  <a:schemeClr val="tx1"/>
                </a:solidFill>
                <a:ea typeface="+mn-lt"/>
                <a:cs typeface="+mn-lt"/>
              </a:rPr>
              <a:t>Ces informations sont en principe données oralement mais doivent, à la demande du patient, être confirmées par écrit.</a:t>
            </a:r>
            <a:r>
              <a:rPr lang="fr-BE">
                <a:ea typeface="+mn-lt"/>
                <a:cs typeface="+mn-lt"/>
              </a:rPr>
              <a:t/>
            </a:r>
            <a:br>
              <a:rPr lang="fr-BE">
                <a:ea typeface="+mn-lt"/>
                <a:cs typeface="+mn-lt"/>
              </a:rPr>
            </a:br>
            <a:r>
              <a:rPr lang="fr-BE">
                <a:solidFill>
                  <a:schemeClr val="tx1"/>
                </a:solidFill>
                <a:ea typeface="+mn-lt"/>
                <a:cs typeface="+mn-lt"/>
              </a:rPr>
              <a:t>Elles peuvent être communiquées à une personne de confiance que le patient a préalablement désignée.</a:t>
            </a:r>
          </a:p>
          <a:p>
            <a:pPr algn="just"/>
            <a:r>
              <a:rPr lang="fr-BE">
                <a:solidFill>
                  <a:schemeClr val="tx1"/>
                </a:solidFill>
                <a:ea typeface="+mn-lt"/>
                <a:cs typeface="+mn-lt"/>
              </a:rPr>
              <a:t>- Le droit de NE RIEN SAVOIR: Si la loi reconnaît au patient le droit d'être informé, elle lui confère également le droit de ne rien savoir. Cette liberté de renoncer à recevoir l'information doit cependant être formulée expressément par le patient. </a:t>
            </a:r>
            <a:r>
              <a:rPr lang="fr-BE">
                <a:ea typeface="+mn-lt"/>
                <a:cs typeface="+mn-lt"/>
              </a:rPr>
              <a:t/>
            </a:r>
            <a:br>
              <a:rPr lang="fr-BE">
                <a:ea typeface="+mn-lt"/>
                <a:cs typeface="+mn-lt"/>
              </a:rPr>
            </a:br>
            <a:r>
              <a:rPr lang="fr-BE">
                <a:solidFill>
                  <a:schemeClr val="tx1"/>
                </a:solidFill>
                <a:ea typeface="+mn-lt"/>
                <a:cs typeface="+mn-lt"/>
              </a:rPr>
              <a:t>Cette renonciation à être informé sur son état de santé connaît cependant une limite.</a:t>
            </a:r>
            <a:r>
              <a:rPr lang="fr-BE">
                <a:ea typeface="+mn-lt"/>
                <a:cs typeface="+mn-lt"/>
              </a:rPr>
              <a:t/>
            </a:r>
            <a:br>
              <a:rPr lang="fr-BE">
                <a:ea typeface="+mn-lt"/>
                <a:cs typeface="+mn-lt"/>
              </a:rPr>
            </a:br>
            <a:r>
              <a:rPr lang="fr-BE">
                <a:solidFill>
                  <a:schemeClr val="tx1"/>
                </a:solidFill>
                <a:ea typeface="+mn-lt"/>
                <a:cs typeface="+mn-lt"/>
              </a:rPr>
              <a:t>Le praticien professionnel a l'obligation -après avoir consulté préalablement un autre praticien professionnel à ce sujet- d'informer le patient au sujet de son état de santé si la non-communication de ces informations pouvait causer « un grave préjudice à la santé du patient ou de tiers ».</a:t>
            </a:r>
          </a:p>
          <a:p>
            <a:pPr algn="just"/>
            <a:r>
              <a:rPr lang="fr-BE">
                <a:solidFill>
                  <a:schemeClr val="tx1"/>
                </a:solidFill>
                <a:ea typeface="+mn-lt"/>
                <a:cs typeface="+mn-lt"/>
              </a:rPr>
              <a:t>- L’exception thérapeutique: La loi permet cependant au dispensateur de soins de retenir par-devers lui certaines informations sur l'état de santé et de pronostic lorsque celles-ci sont susceptibles de causer un préjudice grave à la santé du patient et à la condition préalable que le praticien professionnel en question ait consulté un confrère.</a:t>
            </a:r>
            <a:r>
              <a:rPr lang="fr-BE">
                <a:ea typeface="+mn-lt"/>
                <a:cs typeface="+mn-lt"/>
              </a:rPr>
              <a:t/>
            </a:r>
            <a:br>
              <a:rPr lang="fr-BE">
                <a:ea typeface="+mn-lt"/>
                <a:cs typeface="+mn-lt"/>
              </a:rPr>
            </a:br>
            <a:r>
              <a:rPr lang="fr-BE">
                <a:solidFill>
                  <a:schemeClr val="tx1"/>
                </a:solidFill>
                <a:ea typeface="+mn-lt"/>
                <a:cs typeface="+mn-lt"/>
              </a:rPr>
              <a:t>Cette « exception thérapeutique » n’est permise qu’à de strictes conditions et présente un caractère temporaire dès lors que les informations seront communiquées dès que le préjudice redouté n’est plus.</a:t>
            </a:r>
          </a:p>
          <a:p>
            <a:pPr>
              <a:lnSpc>
                <a:spcPct val="90000"/>
              </a:lnSpc>
              <a:spcBef>
                <a:spcPts val="1000"/>
              </a:spcBef>
            </a:pPr>
            <a:endParaRPr lang="fr-BE">
              <a:solidFill>
                <a:schemeClr val="tx1"/>
              </a:solidFill>
              <a:latin typeface="Calibri"/>
              <a:ea typeface="+mn-lt"/>
              <a:cs typeface="Calibri"/>
            </a:endParaRPr>
          </a:p>
          <a:p>
            <a:pPr algn="ctr">
              <a:lnSpc>
                <a:spcPct val="90000"/>
              </a:lnSpc>
              <a:spcBef>
                <a:spcPct val="0"/>
              </a:spcBef>
            </a:pPr>
            <a:endParaRPr lang="fr-FR">
              <a:solidFill>
                <a:schemeClr val="tx1"/>
              </a:solidFill>
              <a:cs typeface="Calibri"/>
            </a:endParaRPr>
          </a:p>
        </p:txBody>
      </p:sp>
    </p:spTree>
    <p:extLst>
      <p:ext uri="{BB962C8B-B14F-4D97-AF65-F5344CB8AC3E}">
        <p14:creationId xmlns:p14="http://schemas.microsoft.com/office/powerpoint/2010/main" val="2233709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911532" y="71823"/>
            <a:ext cx="9170395" cy="1339166"/>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t/>
            </a:r>
            <a:br>
              <a:rPr lang="fr-FR" sz="4400"/>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BE" sz="2000">
                <a:ea typeface="+mj-lt"/>
                <a:cs typeface="+mj-lt"/>
              </a:rPr>
              <a:t>Les droits du patient (étude ou pas étude) point 4</a:t>
            </a:r>
            <a:br>
              <a:rPr lang="fr-BE" sz="2000">
                <a:ea typeface="+mj-lt"/>
                <a:cs typeface="+mj-lt"/>
              </a:rPr>
            </a:br>
            <a:r>
              <a:rPr lang="fr-FR" sz="4400">
                <a:cs typeface="Calibri Light"/>
              </a:rPr>
              <a:t/>
            </a:r>
            <a:br>
              <a:rPr lang="fr-FR" sz="44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 xmlns:a16="http://schemas.microsoft.com/office/drawing/2014/main" id="{5F673858-957D-43B5-98E2-05CD8B307C85}"/>
              </a:ext>
            </a:extLst>
          </p:cNvPr>
          <p:cNvSpPr/>
          <p:nvPr/>
        </p:nvSpPr>
        <p:spPr>
          <a:xfrm>
            <a:off x="388517" y="1511534"/>
            <a:ext cx="10274735" cy="527995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indent="-285750">
              <a:lnSpc>
                <a:spcPct val="90000"/>
              </a:lnSpc>
              <a:spcBef>
                <a:spcPts val="1000"/>
              </a:spcBef>
              <a:buFont typeface="Arial"/>
              <a:buChar char="•"/>
            </a:pPr>
            <a:endParaRPr lang="fr-FR">
              <a:solidFill>
                <a:schemeClr val="tx1"/>
              </a:solidFill>
              <a:latin typeface="Calibri"/>
              <a:ea typeface="+mn-lt"/>
              <a:cs typeface="Calibri"/>
            </a:endParaRPr>
          </a:p>
          <a:p>
            <a:pPr algn="just"/>
            <a:r>
              <a:rPr lang="fr-BE" dirty="0">
                <a:ea typeface="+mn-lt"/>
                <a:cs typeface="+mn-lt"/>
              </a:rPr>
              <a:t/>
            </a:r>
            <a:br>
              <a:rPr lang="fr-BE" dirty="0">
                <a:ea typeface="+mn-lt"/>
                <a:cs typeface="+mn-lt"/>
              </a:rPr>
            </a:br>
            <a:r>
              <a:rPr lang="fr-BE" dirty="0">
                <a:ea typeface="+mn-lt"/>
                <a:cs typeface="+mn-lt"/>
              </a:rPr>
              <a:t/>
            </a:r>
            <a:br>
              <a:rPr lang="fr-BE" dirty="0">
                <a:ea typeface="+mn-lt"/>
                <a:cs typeface="+mn-lt"/>
              </a:rPr>
            </a:br>
            <a:r>
              <a:rPr lang="fr-BE" dirty="0">
                <a:ea typeface="+mn-lt"/>
                <a:cs typeface="+mn-lt"/>
              </a:rPr>
              <a:t/>
            </a:r>
            <a:br>
              <a:rPr lang="fr-BE" dirty="0">
                <a:ea typeface="+mn-lt"/>
                <a:cs typeface="+mn-lt"/>
              </a:rPr>
            </a:br>
            <a:r>
              <a:rPr lang="fr-BE" dirty="0">
                <a:solidFill>
                  <a:schemeClr val="tx1"/>
                </a:solidFill>
                <a:ea typeface="+mn-lt"/>
                <a:cs typeface="+mn-lt"/>
              </a:rPr>
              <a:t>4.</a:t>
            </a:r>
            <a:r>
              <a:rPr lang="fr-BE" b="1" dirty="0">
                <a:solidFill>
                  <a:srgbClr val="FF0000"/>
                </a:solidFill>
                <a:ea typeface="+mn-lt"/>
                <a:cs typeface="+mn-lt"/>
              </a:rPr>
              <a:t> le droit de consentir de manière éclairée à toute intervention</a:t>
            </a:r>
            <a:r>
              <a:rPr lang="fr-BE" dirty="0">
                <a:ea typeface="+mn-lt"/>
                <a:cs typeface="+mn-lt"/>
              </a:rPr>
              <a:t/>
            </a:r>
            <a:br>
              <a:rPr lang="fr-BE" dirty="0">
                <a:ea typeface="+mn-lt"/>
                <a:cs typeface="+mn-lt"/>
              </a:rPr>
            </a:br>
            <a:r>
              <a:rPr lang="fr-BE" dirty="0">
                <a:solidFill>
                  <a:schemeClr val="tx1"/>
                </a:solidFill>
                <a:ea typeface="+mn-lt"/>
                <a:cs typeface="+mn-lt"/>
              </a:rPr>
              <a:t>La loi stipule que « Le patient a le droit de consentir librement à toute intervention du praticien professionnel moyennant information préalable ». Le patient doit donc </a:t>
            </a:r>
            <a:r>
              <a:rPr lang="fr-BE" dirty="0">
                <a:solidFill>
                  <a:srgbClr val="C00000"/>
                </a:solidFill>
                <a:ea typeface="+mn-lt"/>
                <a:cs typeface="+mn-lt"/>
              </a:rPr>
              <a:t>bénéficier d’une information suffisante</a:t>
            </a:r>
            <a:r>
              <a:rPr lang="fr-BE" dirty="0">
                <a:solidFill>
                  <a:schemeClr val="tx1"/>
                </a:solidFill>
                <a:ea typeface="+mn-lt"/>
                <a:cs typeface="+mn-lt"/>
              </a:rPr>
              <a:t> pour lui permettre de consentir en connaissance de cause à une intervention ou à un traitement.</a:t>
            </a:r>
          </a:p>
          <a:p>
            <a:pPr algn="just"/>
            <a:r>
              <a:rPr lang="fr-BE" dirty="0">
                <a:solidFill>
                  <a:schemeClr val="tx1"/>
                </a:solidFill>
                <a:ea typeface="+mn-lt"/>
                <a:cs typeface="+mn-lt"/>
              </a:rPr>
              <a:t>Les informations transmises doivent donc porter sur l'objectif de l’intervention, sa nature, son degré d'urgence, sa durée, sa fréquence, les contre-indications, les effets secondaires et risques inhérents à cette intervention et pertinents pour le patient, les soins de suivi, les alternatives possibles et les répercussions financières.</a:t>
            </a:r>
          </a:p>
          <a:p>
            <a:r>
              <a:rPr lang="fr-BE" dirty="0">
                <a:solidFill>
                  <a:schemeClr val="tx1"/>
                </a:solidFill>
                <a:ea typeface="+mn-lt"/>
                <a:cs typeface="+mn-lt"/>
              </a:rPr>
              <a:t>L'information doit également porter sur les conséquences possibles en cas de refus ou de retrait du consentement émis par le patient.</a:t>
            </a:r>
            <a:r>
              <a:rPr lang="fr-BE" dirty="0">
                <a:ea typeface="+mn-lt"/>
                <a:cs typeface="+mn-lt"/>
              </a:rPr>
              <a:t/>
            </a:r>
            <a:br>
              <a:rPr lang="fr-BE" dirty="0">
                <a:ea typeface="+mn-lt"/>
                <a:cs typeface="+mn-lt"/>
              </a:rPr>
            </a:br>
            <a:r>
              <a:rPr lang="fr-BE" dirty="0">
                <a:solidFill>
                  <a:srgbClr val="FF0000"/>
                </a:solidFill>
                <a:ea typeface="+mn-lt"/>
                <a:cs typeface="+mn-lt"/>
              </a:rPr>
              <a:t>La loi prévoit encore que le patient pourra refuser ou retirer son consentement.</a:t>
            </a:r>
            <a:r>
              <a:rPr lang="fr-BE" dirty="0">
                <a:ea typeface="+mn-lt"/>
                <a:cs typeface="+mn-lt"/>
              </a:rPr>
              <a:t/>
            </a:r>
            <a:br>
              <a:rPr lang="fr-BE" dirty="0">
                <a:ea typeface="+mn-lt"/>
                <a:cs typeface="+mn-lt"/>
              </a:rPr>
            </a:br>
            <a:r>
              <a:rPr lang="fr-BE" dirty="0">
                <a:solidFill>
                  <a:schemeClr val="tx1"/>
                </a:solidFill>
                <a:ea typeface="+mn-lt"/>
                <a:cs typeface="+mn-lt"/>
              </a:rPr>
              <a:t>Ce refus ou ce retrait sera mentionné dans le dossier du patient à la demande de ce dernier ou du dispensateur de soins.</a:t>
            </a:r>
            <a:r>
              <a:rPr lang="fr-BE" dirty="0">
                <a:ea typeface="+mn-lt"/>
                <a:cs typeface="+mn-lt"/>
              </a:rPr>
              <a:t/>
            </a:r>
            <a:br>
              <a:rPr lang="fr-BE" dirty="0">
                <a:ea typeface="+mn-lt"/>
                <a:cs typeface="+mn-lt"/>
              </a:rPr>
            </a:br>
            <a:r>
              <a:rPr lang="fr-BE" dirty="0">
                <a:solidFill>
                  <a:schemeClr val="tx1"/>
                </a:solidFill>
                <a:ea typeface="+mn-lt"/>
                <a:cs typeface="+mn-lt"/>
              </a:rPr>
              <a:t>Néanmoins, dans les cas d’urgence où il y a incertitude quant à l’existence ou non d’une volonté exprimée au préalable par le patient, toute intervention nécessaire sera immédiatement pratiquée par le praticien </a:t>
            </a:r>
            <a:r>
              <a:rPr lang="fr-BE">
                <a:solidFill>
                  <a:schemeClr val="tx1"/>
                </a:solidFill>
                <a:ea typeface="+mn-lt"/>
                <a:cs typeface="+mn-lt"/>
              </a:rPr>
              <a:t>professionnel dans l’intérêt du patient. Sauf exception, ce consentement doit être donné de manière explicite.</a:t>
            </a:r>
          </a:p>
          <a:p>
            <a:pPr algn="just"/>
            <a:r>
              <a:rPr lang="fr-BE" dirty="0">
                <a:ea typeface="+mn-lt"/>
                <a:cs typeface="+mn-lt"/>
              </a:rPr>
              <a:t/>
            </a:r>
            <a:br>
              <a:rPr lang="fr-BE" dirty="0">
                <a:ea typeface="+mn-lt"/>
                <a:cs typeface="+mn-lt"/>
              </a:rPr>
            </a:br>
            <a:endParaRPr lang="fr-BE">
              <a:solidFill>
                <a:schemeClr val="tx1"/>
              </a:solidFill>
              <a:ea typeface="+mn-lt"/>
              <a:cs typeface="+mn-lt"/>
            </a:endParaRPr>
          </a:p>
        </p:txBody>
      </p:sp>
    </p:spTree>
    <p:extLst>
      <p:ext uri="{BB962C8B-B14F-4D97-AF65-F5344CB8AC3E}">
        <p14:creationId xmlns:p14="http://schemas.microsoft.com/office/powerpoint/2010/main" val="30333071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Flèche : double flèche horizontale 3">
            <a:extLst>
              <a:ext uri="{FF2B5EF4-FFF2-40B4-BE49-F238E27FC236}">
                <a16:creationId xmlns="" xmlns:a16="http://schemas.microsoft.com/office/drawing/2014/main" id="{7016BF76-F5AF-45DD-B4B8-058522DAD663}"/>
              </a:ext>
            </a:extLst>
          </p:cNvPr>
          <p:cNvSpPr/>
          <p:nvPr/>
        </p:nvSpPr>
        <p:spPr>
          <a:xfrm>
            <a:off x="454061" y="1219420"/>
            <a:ext cx="11608785" cy="370900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sz="2800" dirty="0">
                <a:latin typeface="Calibri Light"/>
                <a:cs typeface="Calibri Light"/>
              </a:rPr>
              <a:t>Principes éthiques sur la protection des participants</a:t>
            </a:r>
            <a:endParaRPr lang="fr-FR" sz="2800">
              <a:latin typeface="Calibri" panose="020F0502020204030204"/>
              <a:cs typeface="Calibri" panose="020F0502020204030204"/>
            </a:endParaRPr>
          </a:p>
          <a:p>
            <a:pPr algn="ctr"/>
            <a:r>
              <a:rPr lang="fr-FR" sz="3200" b="1" dirty="0">
                <a:solidFill>
                  <a:srgbClr val="FFFF00"/>
                </a:solidFill>
                <a:latin typeface="Calibri Light"/>
                <a:cs typeface="Calibri Light"/>
              </a:rPr>
              <a:t>Naissance du Comité Ethique</a:t>
            </a:r>
            <a:endParaRPr lang="fr-FR" sz="3200" b="1" dirty="0">
              <a:cs typeface="Calibri" panose="020F0502020204030204"/>
            </a:endParaRPr>
          </a:p>
          <a:p>
            <a:pPr algn="ctr"/>
            <a:r>
              <a:rPr lang="fr-FR" sz="2800" dirty="0">
                <a:ea typeface="+mn-lt"/>
                <a:cs typeface="+mn-lt"/>
              </a:rPr>
              <a:t>Principes éthiques sur la justification de la </a:t>
            </a:r>
            <a:endParaRPr lang="fr-FR" sz="3200" b="1">
              <a:latin typeface="Calibri Light"/>
              <a:ea typeface="+mn-lt"/>
              <a:cs typeface="Calibri Light"/>
            </a:endParaRPr>
          </a:p>
          <a:p>
            <a:pPr algn="ctr"/>
            <a:r>
              <a:rPr lang="fr-FR" sz="3200" b="1" dirty="0">
                <a:ea typeface="+mn-lt"/>
                <a:cs typeface="+mn-lt"/>
              </a:rPr>
              <a:t>recherche biomédicale</a:t>
            </a:r>
            <a:endParaRPr lang="fr-FR" sz="3200" b="1">
              <a:latin typeface="Calibri Light"/>
              <a:cs typeface="Calibri Light"/>
            </a:endParaRPr>
          </a:p>
        </p:txBody>
      </p:sp>
      <p:sp>
        <p:nvSpPr>
          <p:cNvPr id="6" name="Titre 5">
            <a:extLst>
              <a:ext uri="{FF2B5EF4-FFF2-40B4-BE49-F238E27FC236}">
                <a16:creationId xmlns="" xmlns:a16="http://schemas.microsoft.com/office/drawing/2014/main" id="{35E527EA-3E06-4F8E-8732-ACE231FBE38C}"/>
              </a:ext>
            </a:extLst>
          </p:cNvPr>
          <p:cNvSpPr>
            <a:spLocks noGrp="1"/>
          </p:cNvSpPr>
          <p:nvPr>
            <p:ph type="ctrTitle"/>
          </p:nvPr>
        </p:nvSpPr>
        <p:spPr>
          <a:xfrm>
            <a:off x="1826964" y="4234628"/>
            <a:ext cx="9144000" cy="2387600"/>
          </a:xfrm>
        </p:spPr>
        <p:txBody>
          <a:bodyPr/>
          <a:lstStyle/>
          <a:p>
            <a:endParaRPr lang="fr-FR"/>
          </a:p>
        </p:txBody>
      </p:sp>
    </p:spTree>
    <p:extLst>
      <p:ext uri="{BB962C8B-B14F-4D97-AF65-F5344CB8AC3E}">
        <p14:creationId xmlns:p14="http://schemas.microsoft.com/office/powerpoint/2010/main" val="16830661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486197" y="75539"/>
            <a:ext cx="8279872" cy="1109649"/>
          </a:xfrm>
          <a:solidFill>
            <a:schemeClr val="accent2"/>
          </a:solidFill>
        </p:spPr>
        <p:txBody>
          <a:bodyPr anchor="ctr">
            <a:normAutofit fontScale="90000"/>
          </a:bodyPr>
          <a:lstStyle/>
          <a:p>
            <a:r>
              <a:rPr lang="fr-FR" sz="4400" dirty="0"/>
              <a:t/>
            </a:r>
            <a:br>
              <a:rPr lang="fr-FR" sz="4400" dirty="0"/>
            </a:br>
            <a:r>
              <a:rPr lang="fr-FR" sz="4400" dirty="0"/>
              <a:t/>
            </a:r>
            <a:br>
              <a:rPr lang="fr-FR" sz="4400" dirty="0"/>
            </a:br>
            <a:r>
              <a:rPr lang="fr-FR" sz="4400" dirty="0">
                <a:solidFill>
                  <a:srgbClr val="080808"/>
                </a:solidFill>
              </a:rPr>
              <a:t>Etudes – Essais cliniques </a:t>
            </a:r>
            <a:r>
              <a:rPr lang="fr-FR" sz="4400" dirty="0">
                <a:solidFill>
                  <a:srgbClr val="080808"/>
                </a:solidFill>
                <a:ea typeface="+mj-lt"/>
                <a:cs typeface="+mj-lt"/>
              </a:rPr>
              <a:t>et éthique:</a:t>
            </a:r>
            <a:r>
              <a:rPr lang="fr-FR" sz="4400" dirty="0">
                <a:cs typeface="Calibri Light"/>
              </a:rPr>
              <a:t/>
            </a:r>
            <a:br>
              <a:rPr lang="fr-FR" sz="4400" dirty="0">
                <a:cs typeface="Calibri Light"/>
              </a:rPr>
            </a:br>
            <a:r>
              <a:rPr lang="fr-FR" sz="2800" dirty="0">
                <a:ea typeface="+mj-lt"/>
                <a:cs typeface="+mj-lt"/>
              </a:rPr>
              <a:t>Étapes et procédures de mise en route d'un étude clinique</a:t>
            </a:r>
            <a:r>
              <a:rPr lang="fr-FR" sz="2800" dirty="0">
                <a:cs typeface="Calibri Light"/>
              </a:rPr>
              <a:t/>
            </a:r>
            <a:br>
              <a:rPr lang="fr-FR" sz="2800" dirty="0">
                <a:cs typeface="Calibri Light"/>
              </a:rPr>
            </a:br>
            <a:r>
              <a:rPr lang="fr-FR" sz="2800" dirty="0">
                <a:cs typeface="Calibri Light"/>
              </a:rPr>
              <a:t/>
            </a:r>
            <a:br>
              <a:rPr lang="fr-FR" sz="2800" dirty="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Rectangle 3">
            <a:extLst>
              <a:ext uri="{FF2B5EF4-FFF2-40B4-BE49-F238E27FC236}">
                <a16:creationId xmlns="" xmlns:a16="http://schemas.microsoft.com/office/drawing/2014/main" id="{8E4BBB15-7E4E-4221-882A-E28430AF915A}"/>
              </a:ext>
            </a:extLst>
          </p:cNvPr>
          <p:cNvSpPr/>
          <p:nvPr/>
        </p:nvSpPr>
        <p:spPr>
          <a:xfrm>
            <a:off x="114568" y="1235832"/>
            <a:ext cx="11790713" cy="533016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fr-FR" sz="2000">
              <a:solidFill>
                <a:schemeClr val="tx1"/>
              </a:solidFill>
              <a:cs typeface="Calibri"/>
            </a:endParaRPr>
          </a:p>
          <a:p>
            <a:r>
              <a:rPr lang="fr-FR" sz="2000" dirty="0">
                <a:solidFill>
                  <a:schemeClr val="tx1"/>
                </a:solidFill>
                <a:ea typeface="+mn-lt"/>
                <a:cs typeface="+mn-lt"/>
              </a:rPr>
              <a:t>Tout au long d’un essai clinique, un échange d’informations relie le promoteur de la recherche aux comités d’éthique et aux autorités compétentes concernés.</a:t>
            </a:r>
            <a:endParaRPr lang="fr-FR" sz="2000" dirty="0">
              <a:solidFill>
                <a:schemeClr val="tx1"/>
              </a:solidFill>
              <a:cs typeface="Calibri"/>
            </a:endParaRPr>
          </a:p>
          <a:p>
            <a:pPr algn="ctr"/>
            <a:r>
              <a:rPr lang="fr-FR" sz="2000" dirty="0">
                <a:solidFill>
                  <a:schemeClr val="tx1"/>
                </a:solidFill>
                <a:ea typeface="+mn-lt"/>
                <a:cs typeface="+mn-lt"/>
              </a:rPr>
              <a:t>En la matière, </a:t>
            </a:r>
            <a:r>
              <a:rPr lang="fr-FR" sz="2000" b="1" dirty="0">
                <a:solidFill>
                  <a:srgbClr val="FF0000"/>
                </a:solidFill>
                <a:ea typeface="+mn-lt"/>
                <a:cs typeface="+mn-lt"/>
              </a:rPr>
              <a:t>la Directive européenne de 2001</a:t>
            </a:r>
            <a:r>
              <a:rPr lang="fr-FR" sz="2000" dirty="0">
                <a:solidFill>
                  <a:schemeClr val="tx1"/>
                </a:solidFill>
                <a:ea typeface="+mn-lt"/>
                <a:cs typeface="+mn-lt"/>
              </a:rPr>
              <a:t> prévoit les modalités suivantes  :</a:t>
            </a:r>
            <a:endParaRPr lang="fr-FR" sz="2000" dirty="0">
              <a:solidFill>
                <a:schemeClr val="tx1"/>
              </a:solidFill>
              <a:cs typeface="Calibri"/>
            </a:endParaRPr>
          </a:p>
          <a:p>
            <a:pPr marL="171450" indent="-171450">
              <a:buFont typeface="Arial"/>
              <a:buChar char="•"/>
            </a:pPr>
            <a:r>
              <a:rPr lang="fr-FR" sz="2000" dirty="0">
                <a:solidFill>
                  <a:schemeClr val="tx1"/>
                </a:solidFill>
                <a:ea typeface="+mn-lt"/>
                <a:cs typeface="+mn-lt"/>
              </a:rPr>
              <a:t>Avant le début de l’essai, le promoteur formule une demande d’autorisation. </a:t>
            </a:r>
          </a:p>
          <a:p>
            <a:pPr marL="628650" lvl="1" indent="-171450">
              <a:buFont typeface="Arial"/>
              <a:buChar char="•"/>
            </a:pPr>
            <a:r>
              <a:rPr lang="fr-FR" sz="2000" dirty="0">
                <a:solidFill>
                  <a:schemeClr val="tx1"/>
                </a:solidFill>
                <a:ea typeface="+mn-lt"/>
                <a:cs typeface="+mn-lt"/>
              </a:rPr>
              <a:t>Le comité d’éthique consulté rend un avis avec ou sans objection. </a:t>
            </a:r>
          </a:p>
          <a:p>
            <a:pPr marL="628650" lvl="1" indent="-171450">
              <a:buFont typeface="Arial"/>
              <a:buChar char="•"/>
            </a:pPr>
            <a:r>
              <a:rPr lang="fr-FR" sz="2000" dirty="0">
                <a:solidFill>
                  <a:schemeClr val="tx1"/>
                </a:solidFill>
                <a:ea typeface="+mn-lt"/>
                <a:cs typeface="+mn-lt"/>
              </a:rPr>
              <a:t>Les autorités compétentes doivent aussi formuler une autorisation écrite pour que l’essai puisse commencer.   </a:t>
            </a:r>
            <a:endParaRPr lang="fr-FR" sz="2000">
              <a:solidFill>
                <a:schemeClr val="tx1"/>
              </a:solidFill>
              <a:ea typeface="+mn-lt"/>
              <a:cs typeface="+mn-lt"/>
            </a:endParaRPr>
          </a:p>
          <a:p>
            <a:pPr marL="628650" lvl="1" indent="-171450">
              <a:buFont typeface="Arial"/>
              <a:buChar char="•"/>
            </a:pPr>
            <a:r>
              <a:rPr lang="fr-FR" sz="2000" dirty="0">
                <a:solidFill>
                  <a:schemeClr val="tx1"/>
                </a:solidFill>
                <a:ea typeface="+mn-lt"/>
                <a:cs typeface="+mn-lt"/>
              </a:rPr>
              <a:t>Les deux avis doivent être favorables pour que le projet de recherche débute.</a:t>
            </a:r>
            <a:endParaRPr lang="fr-FR" sz="2000">
              <a:solidFill>
                <a:schemeClr val="tx1"/>
              </a:solidFill>
              <a:cs typeface="Calibri" panose="020F0502020204030204"/>
            </a:endParaRPr>
          </a:p>
          <a:p>
            <a:pPr marL="171450" indent="-171450">
              <a:buFont typeface="Arial"/>
              <a:buChar char="•"/>
            </a:pPr>
            <a:r>
              <a:rPr lang="fr-FR" sz="2000" dirty="0">
                <a:solidFill>
                  <a:schemeClr val="tx1"/>
                </a:solidFill>
                <a:ea typeface="+mn-lt"/>
                <a:cs typeface="+mn-lt"/>
              </a:rPr>
              <a:t>En cas de changement substantiel apporté au projet initial, un amendement au protocole doit être soumis. </a:t>
            </a:r>
          </a:p>
          <a:p>
            <a:pPr marL="628650" lvl="1" indent="-171450">
              <a:buFont typeface="Arial"/>
              <a:buChar char="•"/>
            </a:pPr>
            <a:r>
              <a:rPr lang="fr-FR" sz="2000" dirty="0">
                <a:solidFill>
                  <a:schemeClr val="tx1"/>
                </a:solidFill>
                <a:ea typeface="+mn-lt"/>
                <a:cs typeface="+mn-lt"/>
              </a:rPr>
              <a:t>Les comités d’éthique rendent un nouvel avis en s’assurant qu’un nouveau consentement des participants est recueilli si nécessaire. </a:t>
            </a:r>
          </a:p>
          <a:p>
            <a:pPr marL="628650" lvl="1" indent="-171450">
              <a:buFont typeface="Arial"/>
              <a:buChar char="•"/>
            </a:pPr>
            <a:r>
              <a:rPr lang="fr-FR" sz="2000" dirty="0">
                <a:solidFill>
                  <a:schemeClr val="tx1"/>
                </a:solidFill>
                <a:ea typeface="+mn-lt"/>
                <a:cs typeface="+mn-lt"/>
              </a:rPr>
              <a:t>Les autorités examinent l’amendement de la même manière et peuvent formuler des objections. </a:t>
            </a:r>
            <a:endParaRPr lang="fr-FR" sz="2000">
              <a:solidFill>
                <a:schemeClr val="tx1"/>
              </a:solidFill>
              <a:ea typeface="+mn-lt"/>
              <a:cs typeface="+mn-lt"/>
            </a:endParaRPr>
          </a:p>
          <a:p>
            <a:pPr marL="1085850" lvl="2" indent="-171450">
              <a:buFont typeface="Arial"/>
              <a:buChar char="•"/>
            </a:pPr>
            <a:r>
              <a:rPr lang="fr-FR" sz="2000" dirty="0">
                <a:solidFill>
                  <a:schemeClr val="tx1"/>
                </a:solidFill>
                <a:ea typeface="+mn-lt"/>
                <a:cs typeface="+mn-lt"/>
              </a:rPr>
              <a:t>En cas d’avis favorables, l’essai continue en appliquant les modifications apportées par l’amendement. </a:t>
            </a:r>
            <a:endParaRPr lang="fr-FR" sz="2000">
              <a:solidFill>
                <a:schemeClr val="tx1"/>
              </a:solidFill>
              <a:ea typeface="+mn-lt"/>
              <a:cs typeface="+mn-lt"/>
            </a:endParaRPr>
          </a:p>
          <a:p>
            <a:pPr marL="1085850" lvl="2" indent="-171450">
              <a:buFont typeface="Arial"/>
              <a:buChar char="•"/>
            </a:pPr>
            <a:r>
              <a:rPr lang="fr-FR" sz="2000" dirty="0">
                <a:solidFill>
                  <a:schemeClr val="tx1"/>
                </a:solidFill>
                <a:ea typeface="+mn-lt"/>
                <a:cs typeface="+mn-lt"/>
              </a:rPr>
              <a:t>En cas d’objection motivée et/ou d’avis défavorable, l’essai continue sans modification.</a:t>
            </a:r>
            <a:endParaRPr lang="fr-FR" sz="2000">
              <a:solidFill>
                <a:schemeClr val="tx1"/>
              </a:solidFill>
              <a:cs typeface="Calibri"/>
            </a:endParaRPr>
          </a:p>
          <a:p>
            <a:endParaRPr lang="fr-FR" sz="2000">
              <a:solidFill>
                <a:schemeClr val="tx1"/>
              </a:solidFill>
              <a:cs typeface="Calibri"/>
            </a:endParaRPr>
          </a:p>
        </p:txBody>
      </p:sp>
    </p:spTree>
    <p:extLst>
      <p:ext uri="{BB962C8B-B14F-4D97-AF65-F5344CB8AC3E}">
        <p14:creationId xmlns:p14="http://schemas.microsoft.com/office/powerpoint/2010/main" val="972006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479805" y="306569"/>
            <a:ext cx="8279872" cy="1118830"/>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t/>
            </a:r>
            <a:br>
              <a:rPr lang="fr-FR" sz="4400"/>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FR" sz="4400">
                <a:cs typeface="Calibri Light"/>
              </a:rPr>
              <a:t/>
            </a:r>
            <a:br>
              <a:rPr lang="fr-FR" sz="44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Rectangle 3">
            <a:extLst>
              <a:ext uri="{FF2B5EF4-FFF2-40B4-BE49-F238E27FC236}">
                <a16:creationId xmlns="" xmlns:a16="http://schemas.microsoft.com/office/drawing/2014/main" id="{8E4BBB15-7E4E-4221-882A-E28430AF915A}"/>
              </a:ext>
            </a:extLst>
          </p:cNvPr>
          <p:cNvSpPr/>
          <p:nvPr/>
        </p:nvSpPr>
        <p:spPr>
          <a:xfrm>
            <a:off x="1479934" y="2393414"/>
            <a:ext cx="8143299" cy="29378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lnSpc>
                <a:spcPct val="90000"/>
              </a:lnSpc>
              <a:spcBef>
                <a:spcPct val="0"/>
              </a:spcBef>
            </a:pPr>
            <a:endParaRPr lang="fr-FR" sz="2400">
              <a:solidFill>
                <a:srgbClr val="080808"/>
              </a:solidFill>
              <a:ea typeface="+mn-lt"/>
              <a:cs typeface="+mn-lt"/>
            </a:endParaRPr>
          </a:p>
          <a:p>
            <a:pPr algn="ctr">
              <a:lnSpc>
                <a:spcPct val="90000"/>
              </a:lnSpc>
              <a:spcBef>
                <a:spcPct val="0"/>
              </a:spcBef>
            </a:pPr>
            <a:r>
              <a:rPr lang="fr-FR" sz="2400">
                <a:solidFill>
                  <a:srgbClr val="080808"/>
                </a:solidFill>
                <a:ea typeface="+mn-lt"/>
                <a:cs typeface="+mn-lt"/>
              </a:rPr>
              <a:t>Quand on parle d'un Essai clinique, </a:t>
            </a:r>
            <a:endParaRPr lang="en-US" sz="2400">
              <a:solidFill>
                <a:srgbClr val="FFFFFF"/>
              </a:solidFill>
              <a:ea typeface="+mn-lt"/>
              <a:cs typeface="+mn-lt"/>
            </a:endParaRPr>
          </a:p>
          <a:p>
            <a:pPr algn="ctr">
              <a:lnSpc>
                <a:spcPct val="90000"/>
              </a:lnSpc>
              <a:spcBef>
                <a:spcPct val="0"/>
              </a:spcBef>
            </a:pPr>
            <a:r>
              <a:rPr lang="fr-FR" sz="2400">
                <a:solidFill>
                  <a:srgbClr val="080808"/>
                </a:solidFill>
                <a:ea typeface="+mn-lt"/>
                <a:cs typeface="+mn-lt"/>
              </a:rPr>
              <a:t>il peut s'agir</a:t>
            </a:r>
            <a:endParaRPr lang="en-US" sz="2400">
              <a:solidFill>
                <a:srgbClr val="FFFFFF"/>
              </a:solidFill>
              <a:ea typeface="+mn-lt"/>
              <a:cs typeface="+mn-lt"/>
            </a:endParaRPr>
          </a:p>
          <a:p>
            <a:pPr algn="ctr">
              <a:lnSpc>
                <a:spcPct val="90000"/>
              </a:lnSpc>
              <a:spcBef>
                <a:spcPct val="0"/>
              </a:spcBef>
            </a:pPr>
            <a:r>
              <a:rPr lang="fr-FR" sz="2400">
                <a:solidFill>
                  <a:srgbClr val="080808"/>
                </a:solidFill>
                <a:ea typeface="+mn-lt"/>
                <a:cs typeface="+mn-lt"/>
              </a:rPr>
              <a:t>d'un médicament (produit chimique) </a:t>
            </a:r>
            <a:r>
              <a:rPr lang="fr-FR" sz="2400">
                <a:ea typeface="+mn-lt"/>
                <a:cs typeface="+mn-lt"/>
              </a:rPr>
              <a:t/>
            </a:r>
            <a:br>
              <a:rPr lang="fr-FR" sz="2400">
                <a:ea typeface="+mn-lt"/>
                <a:cs typeface="+mn-lt"/>
              </a:rPr>
            </a:br>
            <a:r>
              <a:rPr lang="fr-FR" sz="2400">
                <a:solidFill>
                  <a:srgbClr val="080808"/>
                </a:solidFill>
                <a:ea typeface="+mn-lt"/>
                <a:cs typeface="+mn-lt"/>
              </a:rPr>
              <a:t>ou d'une technique thérapeutique</a:t>
            </a:r>
            <a:endParaRPr lang="fr-FR" sz="2400">
              <a:ea typeface="+mn-lt"/>
              <a:cs typeface="+mn-lt"/>
            </a:endParaRPr>
          </a:p>
          <a:p>
            <a:pPr algn="ctr">
              <a:lnSpc>
                <a:spcPct val="90000"/>
              </a:lnSpc>
              <a:spcBef>
                <a:spcPct val="0"/>
              </a:spcBef>
            </a:pPr>
            <a:r>
              <a:rPr lang="fr-FR" sz="2400">
                <a:solidFill>
                  <a:schemeClr val="tx1"/>
                </a:solidFill>
                <a:ea typeface="+mn-lt"/>
                <a:cs typeface="+mn-lt"/>
              </a:rPr>
              <a:t>Mais</a:t>
            </a:r>
            <a:r>
              <a:rPr lang="fr-FR" sz="2400">
                <a:ea typeface="+mn-lt"/>
                <a:cs typeface="+mn-lt"/>
              </a:rPr>
              <a:t/>
            </a:r>
            <a:br>
              <a:rPr lang="fr-FR" sz="2400">
                <a:ea typeface="+mn-lt"/>
                <a:cs typeface="+mn-lt"/>
              </a:rPr>
            </a:br>
            <a:r>
              <a:rPr lang="fr-FR" sz="2400">
                <a:solidFill>
                  <a:srgbClr val="080808"/>
                </a:solidFill>
                <a:ea typeface="+mn-lt"/>
                <a:cs typeface="+mn-lt"/>
              </a:rPr>
              <a:t>On ne connait pas avec la certitude les inconvenants (ES) et/ou le résultat</a:t>
            </a:r>
            <a:endParaRPr lang="en-US" sz="2400">
              <a:ea typeface="+mn-lt"/>
              <a:cs typeface="+mn-lt"/>
            </a:endParaRPr>
          </a:p>
          <a:p>
            <a:pPr algn="ctr"/>
            <a:endParaRPr lang="fr-FR" sz="2400">
              <a:cs typeface="Calibri"/>
            </a:endParaRPr>
          </a:p>
        </p:txBody>
      </p:sp>
    </p:spTree>
    <p:extLst>
      <p:ext uri="{BB962C8B-B14F-4D97-AF65-F5344CB8AC3E}">
        <p14:creationId xmlns:p14="http://schemas.microsoft.com/office/powerpoint/2010/main" val="553196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486197" y="75539"/>
            <a:ext cx="8279872" cy="1339167"/>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t/>
            </a:r>
            <a:br>
              <a:rPr lang="fr-FR" sz="4400"/>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FR" sz="2400">
                <a:ea typeface="+mj-lt"/>
                <a:cs typeface="+mj-lt"/>
              </a:rPr>
              <a:t>Encadrement des essais cliniques</a:t>
            </a:r>
            <a:r>
              <a:rPr lang="fr-FR" sz="2400">
                <a:cs typeface="Calibri Light"/>
              </a:rPr>
              <a:t/>
            </a:r>
            <a:br>
              <a:rPr lang="fr-FR" sz="2400">
                <a:cs typeface="Calibri Light"/>
              </a:rPr>
            </a:br>
            <a:r>
              <a:rPr lang="fr-FR" sz="2400">
                <a:cs typeface="Calibri Light"/>
              </a:rPr>
              <a:t/>
            </a:r>
            <a:br>
              <a:rPr lang="fr-FR" sz="24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Rectangle 3">
            <a:extLst>
              <a:ext uri="{FF2B5EF4-FFF2-40B4-BE49-F238E27FC236}">
                <a16:creationId xmlns="" xmlns:a16="http://schemas.microsoft.com/office/drawing/2014/main" id="{8E4BBB15-7E4E-4221-882A-E28430AF915A}"/>
              </a:ext>
            </a:extLst>
          </p:cNvPr>
          <p:cNvSpPr/>
          <p:nvPr/>
        </p:nvSpPr>
        <p:spPr>
          <a:xfrm>
            <a:off x="185920" y="1710557"/>
            <a:ext cx="11870785" cy="50321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fr-FR" sz="2000">
              <a:solidFill>
                <a:schemeClr val="tx1"/>
              </a:solidFill>
              <a:cs typeface="Calibri"/>
            </a:endParaRPr>
          </a:p>
          <a:p>
            <a:r>
              <a:rPr lang="fr-FR" sz="2000" b="1" dirty="0">
                <a:solidFill>
                  <a:schemeClr val="tx1"/>
                </a:solidFill>
                <a:ea typeface="+mn-lt"/>
                <a:cs typeface="+mn-lt"/>
              </a:rPr>
              <a:t>la </a:t>
            </a:r>
            <a:r>
              <a:rPr lang="fr-FR" sz="2000" b="1" dirty="0">
                <a:solidFill>
                  <a:srgbClr val="FF0000"/>
                </a:solidFill>
                <a:ea typeface="+mn-lt"/>
                <a:cs typeface="+mn-lt"/>
              </a:rPr>
              <a:t>Directive européenne de 2001</a:t>
            </a:r>
            <a:r>
              <a:rPr lang="fr-FR" sz="2000" dirty="0">
                <a:solidFill>
                  <a:schemeClr val="tx1"/>
                </a:solidFill>
                <a:ea typeface="+mn-lt"/>
                <a:cs typeface="+mn-lt"/>
              </a:rPr>
              <a:t> prévoit les modalités suivantes  :</a:t>
            </a:r>
            <a:endParaRPr lang="fr-FR" sz="2000" dirty="0">
              <a:solidFill>
                <a:schemeClr val="tx1"/>
              </a:solidFill>
              <a:cs typeface="Calibri"/>
            </a:endParaRPr>
          </a:p>
          <a:p>
            <a:pPr marL="171450" indent="-171450">
              <a:buFont typeface="Arial"/>
              <a:buChar char="•"/>
            </a:pPr>
            <a:endParaRPr lang="fr-FR" sz="2000">
              <a:solidFill>
                <a:schemeClr val="tx1"/>
              </a:solidFill>
              <a:cs typeface="Calibri"/>
            </a:endParaRPr>
          </a:p>
          <a:p>
            <a:pPr marL="171450" indent="-171450">
              <a:buFont typeface="Arial"/>
              <a:buChar char="•"/>
            </a:pPr>
            <a:r>
              <a:rPr lang="fr-FR" sz="2000" dirty="0">
                <a:solidFill>
                  <a:schemeClr val="tx1"/>
                </a:solidFill>
                <a:ea typeface="+mn-lt"/>
                <a:cs typeface="+mn-lt"/>
              </a:rPr>
              <a:t>Pendant l’essai, les participants font l’objet d’un suivi médical rigoureux par les investigateurs. </a:t>
            </a:r>
          </a:p>
          <a:p>
            <a:pPr marL="628650" lvl="1" indent="-171450">
              <a:buFont typeface="Arial"/>
              <a:buChar char="•"/>
            </a:pPr>
            <a:r>
              <a:rPr lang="fr-FR" sz="2000" dirty="0">
                <a:solidFill>
                  <a:schemeClr val="tx1"/>
                </a:solidFill>
                <a:ea typeface="+mn-lt"/>
                <a:cs typeface="+mn-lt"/>
              </a:rPr>
              <a:t>Tout événement indésirable doit être documenté et transmis au promoteur. </a:t>
            </a:r>
          </a:p>
          <a:p>
            <a:pPr marL="628650" lvl="1" indent="-171450">
              <a:buFont typeface="Arial"/>
              <a:buChar char="•"/>
            </a:pPr>
            <a:r>
              <a:rPr lang="fr-FR" sz="2000" dirty="0">
                <a:solidFill>
                  <a:schemeClr val="tx1"/>
                </a:solidFill>
                <a:ea typeface="+mn-lt"/>
                <a:cs typeface="+mn-lt"/>
              </a:rPr>
              <a:t>En cas d’événement indésirable grave, la transmission est immédiate pour évaluation du cas en temps réel. </a:t>
            </a:r>
            <a:endParaRPr lang="fr-FR" sz="2000">
              <a:solidFill>
                <a:schemeClr val="tx1"/>
              </a:solidFill>
              <a:ea typeface="+mn-lt"/>
              <a:cs typeface="+mn-lt"/>
            </a:endParaRPr>
          </a:p>
          <a:p>
            <a:pPr marL="628650" lvl="1" indent="-171450">
              <a:buFont typeface="Arial"/>
              <a:buChar char="•"/>
            </a:pPr>
            <a:r>
              <a:rPr lang="fr-FR" sz="2000" dirty="0">
                <a:solidFill>
                  <a:schemeClr val="tx1"/>
                </a:solidFill>
                <a:ea typeface="+mn-lt"/>
                <a:cs typeface="+mn-lt"/>
              </a:rPr>
              <a:t>S’il s’agit d’un effet indésirable grave et inattendu, le cas est notifié aux autorités compétentes. </a:t>
            </a:r>
            <a:endParaRPr lang="fr-FR" sz="2000">
              <a:solidFill>
                <a:schemeClr val="tx1"/>
              </a:solidFill>
              <a:ea typeface="+mn-lt"/>
              <a:cs typeface="+mn-lt"/>
            </a:endParaRPr>
          </a:p>
          <a:p>
            <a:pPr marL="628650" lvl="1" indent="-171450">
              <a:buFont typeface="Arial"/>
              <a:buChar char="•"/>
            </a:pPr>
            <a:r>
              <a:rPr lang="fr-FR" sz="2000" dirty="0">
                <a:solidFill>
                  <a:schemeClr val="tx1"/>
                </a:solidFill>
                <a:ea typeface="+mn-lt"/>
                <a:cs typeface="+mn-lt"/>
              </a:rPr>
              <a:t>En complément, le promoteur prépare un rapport sur la sécurité des participants accompagné d’une liste des effets indésirables graves transmis annuellement (ou selon les réglementations locales) aux autorités et au comité d’éthique concerné. </a:t>
            </a:r>
            <a:endParaRPr lang="fr-FR" sz="2000">
              <a:solidFill>
                <a:schemeClr val="tx1"/>
              </a:solidFill>
              <a:ea typeface="+mn-lt"/>
              <a:cs typeface="+mn-lt"/>
            </a:endParaRPr>
          </a:p>
          <a:p>
            <a:pPr marL="628650" lvl="1" indent="-171450">
              <a:buFont typeface="Arial"/>
              <a:buChar char="•"/>
            </a:pPr>
            <a:r>
              <a:rPr lang="fr-FR" sz="2000" dirty="0">
                <a:solidFill>
                  <a:schemeClr val="tx1"/>
                </a:solidFill>
                <a:ea typeface="+mn-lt"/>
                <a:cs typeface="+mn-lt"/>
              </a:rPr>
              <a:t>Enfin, en cas de mesure urgente prise pour assurer la sécurité des participants, les comités d’éthique et les autorités sont informés des faits nouveaux et des mesures prises par le promoteur. </a:t>
            </a:r>
            <a:endParaRPr lang="fr-FR" sz="2000">
              <a:solidFill>
                <a:schemeClr val="tx1"/>
              </a:solidFill>
              <a:ea typeface="+mn-lt"/>
              <a:cs typeface="+mn-lt"/>
            </a:endParaRPr>
          </a:p>
          <a:p>
            <a:pPr marL="628650" lvl="1" indent="-171450">
              <a:buFont typeface="Arial"/>
              <a:buChar char="•"/>
            </a:pPr>
            <a:r>
              <a:rPr lang="fr-FR" sz="2000" dirty="0">
                <a:solidFill>
                  <a:schemeClr val="tx1"/>
                </a:solidFill>
                <a:ea typeface="+mn-lt"/>
                <a:cs typeface="+mn-lt"/>
              </a:rPr>
              <a:t>Dans tous les cas, les comités consultés initialement s’assurent que les participants ont été informés des effets indésirables et qu’ils confirment leur consentement.</a:t>
            </a:r>
            <a:endParaRPr lang="fr-FR" sz="2000">
              <a:solidFill>
                <a:schemeClr val="tx1"/>
              </a:solidFill>
              <a:cs typeface="Calibri"/>
            </a:endParaRPr>
          </a:p>
          <a:p>
            <a:endParaRPr lang="fr-FR" sz="2000">
              <a:solidFill>
                <a:schemeClr val="tx1"/>
              </a:solidFill>
              <a:ea typeface="+mn-lt"/>
              <a:cs typeface="+mn-lt"/>
            </a:endParaRPr>
          </a:p>
          <a:p>
            <a:endParaRPr lang="fr-FR" sz="2000">
              <a:solidFill>
                <a:schemeClr val="tx1"/>
              </a:solidFill>
              <a:cs typeface="Calibri"/>
            </a:endParaRPr>
          </a:p>
        </p:txBody>
      </p:sp>
    </p:spTree>
    <p:extLst>
      <p:ext uri="{BB962C8B-B14F-4D97-AF65-F5344CB8AC3E}">
        <p14:creationId xmlns:p14="http://schemas.microsoft.com/office/powerpoint/2010/main" val="2233879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798342" y="204069"/>
            <a:ext cx="8279872" cy="1339167"/>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t/>
            </a:r>
            <a:br>
              <a:rPr lang="fr-FR" sz="4400"/>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FR" sz="2400">
                <a:ea typeface="+mj-lt"/>
                <a:cs typeface="+mj-lt"/>
              </a:rPr>
              <a:t>Encadrement des essais cliniques</a:t>
            </a:r>
            <a:r>
              <a:rPr lang="fr-FR" sz="2400">
                <a:cs typeface="Calibri Light"/>
              </a:rPr>
              <a:t/>
            </a:r>
            <a:br>
              <a:rPr lang="fr-FR" sz="2400">
                <a:cs typeface="Calibri Light"/>
              </a:rPr>
            </a:br>
            <a:r>
              <a:rPr lang="fr-FR" sz="2400">
                <a:cs typeface="Calibri Light"/>
              </a:rPr>
              <a:t/>
            </a:r>
            <a:br>
              <a:rPr lang="fr-FR" sz="24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Rectangle 3">
            <a:extLst>
              <a:ext uri="{FF2B5EF4-FFF2-40B4-BE49-F238E27FC236}">
                <a16:creationId xmlns="" xmlns:a16="http://schemas.microsoft.com/office/drawing/2014/main" id="{8E4BBB15-7E4E-4221-882A-E28430AF915A}"/>
              </a:ext>
            </a:extLst>
          </p:cNvPr>
          <p:cNvSpPr/>
          <p:nvPr/>
        </p:nvSpPr>
        <p:spPr>
          <a:xfrm>
            <a:off x="501319" y="1633392"/>
            <a:ext cx="11246611" cy="510982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fr-FR" sz="2000">
              <a:solidFill>
                <a:schemeClr val="tx1"/>
              </a:solidFill>
              <a:cs typeface="Calibri"/>
            </a:endParaRPr>
          </a:p>
          <a:p>
            <a:r>
              <a:rPr lang="fr-FR" sz="2000" b="1" dirty="0">
                <a:solidFill>
                  <a:schemeClr val="tx1"/>
                </a:solidFill>
                <a:ea typeface="+mn-lt"/>
                <a:cs typeface="+mn-lt"/>
              </a:rPr>
              <a:t>la </a:t>
            </a:r>
            <a:r>
              <a:rPr lang="fr-FR" sz="2000" b="1" dirty="0">
                <a:solidFill>
                  <a:srgbClr val="FF0000"/>
                </a:solidFill>
                <a:ea typeface="+mn-lt"/>
                <a:cs typeface="+mn-lt"/>
              </a:rPr>
              <a:t>Directive européenne de 2001</a:t>
            </a:r>
            <a:r>
              <a:rPr lang="fr-FR" sz="2000" dirty="0">
                <a:solidFill>
                  <a:schemeClr val="tx1"/>
                </a:solidFill>
                <a:ea typeface="+mn-lt"/>
                <a:cs typeface="+mn-lt"/>
              </a:rPr>
              <a:t> prévoit les modalités suivantes  :</a:t>
            </a:r>
            <a:endParaRPr lang="fr-FR" sz="2000" dirty="0">
              <a:solidFill>
                <a:schemeClr val="tx1"/>
              </a:solidFill>
              <a:cs typeface="Calibri"/>
            </a:endParaRPr>
          </a:p>
          <a:p>
            <a:pPr marL="171450" indent="-171450">
              <a:buFont typeface="Arial"/>
              <a:buChar char="•"/>
            </a:pPr>
            <a:endParaRPr lang="fr-FR" sz="2000">
              <a:solidFill>
                <a:schemeClr val="tx1"/>
              </a:solidFill>
              <a:cs typeface="Calibri"/>
            </a:endParaRPr>
          </a:p>
          <a:p>
            <a:pPr marL="171450" indent="-171450">
              <a:buFont typeface="Arial"/>
              <a:buChar char="•"/>
            </a:pPr>
            <a:r>
              <a:rPr lang="fr-FR" sz="2000" dirty="0">
                <a:solidFill>
                  <a:schemeClr val="tx1"/>
                </a:solidFill>
                <a:ea typeface="+mn-lt"/>
                <a:cs typeface="+mn-lt"/>
              </a:rPr>
              <a:t>Le déroulement de l’essai est contrôlable par les autorités compétentes lors des inspections conduites chez le promoteur et/ou les investigateurs. Ce processus est également déclenché </a:t>
            </a:r>
            <a:r>
              <a:rPr lang="fr-FR" sz="2000" b="1" dirty="0">
                <a:solidFill>
                  <a:schemeClr val="tx1"/>
                </a:solidFill>
                <a:ea typeface="+mn-lt"/>
                <a:cs typeface="+mn-lt"/>
              </a:rPr>
              <a:t>en cas d’infraction à la réglementation </a:t>
            </a:r>
            <a:r>
              <a:rPr lang="fr-FR" sz="2000" dirty="0">
                <a:solidFill>
                  <a:schemeClr val="tx1"/>
                </a:solidFill>
                <a:ea typeface="+mn-lt"/>
                <a:cs typeface="+mn-lt"/>
              </a:rPr>
              <a:t>suspectée ou effective. </a:t>
            </a:r>
          </a:p>
          <a:p>
            <a:pPr marL="171450" indent="-171450">
              <a:buFont typeface="Arial"/>
              <a:buChar char="•"/>
            </a:pPr>
            <a:r>
              <a:rPr lang="fr-FR" sz="2000" dirty="0">
                <a:solidFill>
                  <a:schemeClr val="tx1"/>
                </a:solidFill>
                <a:ea typeface="+mn-lt"/>
                <a:cs typeface="+mn-lt"/>
              </a:rPr>
              <a:t>Les inspecteurs évaluent les conditions d’information des participants, de recueil du consentement et l’exactitude des données collectées. </a:t>
            </a:r>
            <a:r>
              <a:rPr lang="fr-FR" sz="2000" dirty="0">
                <a:solidFill>
                  <a:srgbClr val="C00000"/>
                </a:solidFill>
                <a:ea typeface="+mn-lt"/>
                <a:cs typeface="+mn-lt"/>
              </a:rPr>
              <a:t>Le résultat peut conduire, en cas de danger potentiel pour les participants, à une suspension temporaire de l’essai, voire à son interdiction définitive.</a:t>
            </a:r>
            <a:endParaRPr lang="fr-FR">
              <a:solidFill>
                <a:srgbClr val="C00000"/>
              </a:solidFill>
              <a:cs typeface="Calibri"/>
            </a:endParaRPr>
          </a:p>
          <a:p>
            <a:pPr marL="171450" indent="-171450">
              <a:buFont typeface="Arial"/>
              <a:buChar char="•"/>
            </a:pPr>
            <a:r>
              <a:rPr lang="fr-FR" sz="2000" dirty="0">
                <a:solidFill>
                  <a:schemeClr val="tx1"/>
                </a:solidFill>
                <a:ea typeface="+mn-lt"/>
                <a:cs typeface="+mn-lt"/>
              </a:rPr>
              <a:t>Pendant l’essai, les bases de données européennes, </a:t>
            </a:r>
            <a:r>
              <a:rPr lang="fr-FR" sz="2000" dirty="0" err="1">
                <a:solidFill>
                  <a:schemeClr val="tx1"/>
                </a:solidFill>
                <a:ea typeface="+mn-lt"/>
                <a:cs typeface="+mn-lt"/>
              </a:rPr>
              <a:t>EudraCT</a:t>
            </a:r>
            <a:r>
              <a:rPr lang="fr-FR" sz="2000" dirty="0">
                <a:solidFill>
                  <a:schemeClr val="tx1"/>
                </a:solidFill>
                <a:ea typeface="+mn-lt"/>
                <a:cs typeface="+mn-lt"/>
              </a:rPr>
              <a:t> et </a:t>
            </a:r>
            <a:r>
              <a:rPr lang="fr-FR" sz="2000" dirty="0" err="1">
                <a:solidFill>
                  <a:schemeClr val="tx1"/>
                </a:solidFill>
                <a:ea typeface="+mn-lt"/>
                <a:cs typeface="+mn-lt"/>
              </a:rPr>
              <a:t>Eudravigilance</a:t>
            </a:r>
            <a:r>
              <a:rPr lang="fr-FR" sz="2000" dirty="0">
                <a:solidFill>
                  <a:schemeClr val="tx1"/>
                </a:solidFill>
                <a:ea typeface="+mn-lt"/>
                <a:cs typeface="+mn-lt"/>
              </a:rPr>
              <a:t> module essais cliniques, sont alimentées par les autorités compétentes, la Commission européenne, l’EMEA et les promoteurs. Sont réalisés en ligne : l’attribution du numéro </a:t>
            </a:r>
            <a:r>
              <a:rPr lang="fr-FR" sz="2000" dirty="0" err="1">
                <a:solidFill>
                  <a:schemeClr val="tx1"/>
                </a:solidFill>
                <a:ea typeface="+mn-lt"/>
                <a:cs typeface="+mn-lt"/>
              </a:rPr>
              <a:t>EudraCT</a:t>
            </a:r>
            <a:r>
              <a:rPr lang="fr-FR" sz="2000" dirty="0">
                <a:solidFill>
                  <a:schemeClr val="tx1"/>
                </a:solidFill>
                <a:ea typeface="+mn-lt"/>
                <a:cs typeface="+mn-lt"/>
              </a:rPr>
              <a:t> de chaque essai, la soumission des essais et l’enregistrement des effets indésirables graves et inattendus.</a:t>
            </a:r>
            <a:endParaRPr lang="fr-FR" sz="2000" dirty="0">
              <a:solidFill>
                <a:schemeClr val="tx1"/>
              </a:solidFill>
              <a:cs typeface="Calibri"/>
            </a:endParaRPr>
          </a:p>
          <a:p>
            <a:pPr marL="171450" indent="-171450">
              <a:buFont typeface="Arial"/>
              <a:buChar char="•"/>
            </a:pPr>
            <a:r>
              <a:rPr lang="fr-FR" sz="2000" dirty="0">
                <a:solidFill>
                  <a:schemeClr val="tx1"/>
                </a:solidFill>
                <a:ea typeface="+mn-lt"/>
                <a:cs typeface="+mn-lt"/>
              </a:rPr>
              <a:t>En Belgique, une base de données </a:t>
            </a:r>
            <a:r>
              <a:rPr lang="fr-FR" sz="2000" dirty="0" err="1">
                <a:solidFill>
                  <a:schemeClr val="tx1"/>
                </a:solidFill>
                <a:ea typeface="+mn-lt"/>
                <a:cs typeface="+mn-lt"/>
              </a:rPr>
              <a:t>afmps</a:t>
            </a:r>
            <a:r>
              <a:rPr lang="fr-FR" sz="2000" dirty="0">
                <a:solidFill>
                  <a:schemeClr val="tx1"/>
                </a:solidFill>
                <a:ea typeface="+mn-lt"/>
                <a:cs typeface="+mn-lt"/>
              </a:rPr>
              <a:t> (agence fédérale des médicaments et des produits de santé).</a:t>
            </a:r>
            <a:endParaRPr lang="fr-FR" sz="2000" dirty="0">
              <a:solidFill>
                <a:schemeClr val="tx1"/>
              </a:solidFill>
              <a:cs typeface="Calibri"/>
            </a:endParaRPr>
          </a:p>
          <a:p>
            <a:pPr marL="171450" indent="-171450">
              <a:buFont typeface="Arial"/>
              <a:buChar char="•"/>
            </a:pPr>
            <a:r>
              <a:rPr lang="fr-FR" sz="2000" dirty="0">
                <a:solidFill>
                  <a:schemeClr val="tx1"/>
                </a:solidFill>
                <a:ea typeface="+mn-lt"/>
                <a:cs typeface="+mn-lt"/>
              </a:rPr>
              <a:t>À la fin d’un essai, une déclaration de fin d’étude est envoyée aux autorités et au comité d’éthique qui ont suivi le déroulement de la recherche depuis son autorisation.</a:t>
            </a:r>
            <a:endParaRPr lang="en-US" sz="2000" dirty="0">
              <a:solidFill>
                <a:schemeClr val="tx1"/>
              </a:solidFill>
              <a:ea typeface="+mn-lt"/>
              <a:cs typeface="+mn-lt"/>
            </a:endParaRPr>
          </a:p>
          <a:p>
            <a:endParaRPr lang="fr-FR" sz="2000">
              <a:solidFill>
                <a:schemeClr val="tx1"/>
              </a:solidFill>
              <a:cs typeface="Calibri"/>
            </a:endParaRPr>
          </a:p>
        </p:txBody>
      </p:sp>
    </p:spTree>
    <p:extLst>
      <p:ext uri="{BB962C8B-B14F-4D97-AF65-F5344CB8AC3E}">
        <p14:creationId xmlns:p14="http://schemas.microsoft.com/office/powerpoint/2010/main" val="29126914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275209" y="5905227"/>
            <a:ext cx="11629746" cy="952773"/>
          </a:xfrm>
          <a:noFill/>
        </p:spPr>
        <p:txBody>
          <a:bodyPr vert="horz" lIns="91440" tIns="45720" rIns="91440" bIns="45720" rtlCol="0" anchor="t">
            <a:normAutofit/>
          </a:bodyPr>
          <a:lstStyle/>
          <a:p>
            <a:pPr algn="l" rtl="0" fontAlgn="base"/>
            <a:endParaRPr lang="fr-FR" sz="2400">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837854" y="1784666"/>
            <a:ext cx="7710666" cy="2945794"/>
          </a:xfrm>
          <a:solidFill>
            <a:schemeClr val="accent2"/>
          </a:solidFill>
        </p:spPr>
        <p:txBody>
          <a:bodyPr anchor="ctr">
            <a:normAutofit/>
          </a:bodyPr>
          <a:lstStyle/>
          <a:p>
            <a:r>
              <a:rPr lang="fr-FR" sz="3600" dirty="0">
                <a:ea typeface="+mj-lt"/>
                <a:cs typeface="+mj-lt"/>
              </a:rPr>
              <a:t/>
            </a:r>
            <a:br>
              <a:rPr lang="fr-FR" sz="3600" dirty="0">
                <a:ea typeface="+mj-lt"/>
                <a:cs typeface="+mj-lt"/>
              </a:rPr>
            </a:br>
            <a:r>
              <a:rPr lang="fr-FR" sz="4000" dirty="0">
                <a:solidFill>
                  <a:srgbClr val="080808"/>
                </a:solidFill>
                <a:ea typeface="+mj-lt"/>
                <a:cs typeface="+mj-lt"/>
              </a:rPr>
              <a:t>Etudes – Essais cliniques </a:t>
            </a:r>
            <a:r>
              <a:rPr lang="fr-FR" sz="4000" dirty="0">
                <a:solidFill>
                  <a:srgbClr val="080808"/>
                </a:solidFill>
              </a:rPr>
              <a:t>et éthique</a:t>
            </a:r>
            <a:r>
              <a:rPr lang="fr-FR" sz="4000" dirty="0">
                <a:cs typeface="Calibri Light"/>
              </a:rPr>
              <a:t/>
            </a:r>
            <a:br>
              <a:rPr lang="fr-FR" sz="4000" dirty="0">
                <a:cs typeface="Calibri Light"/>
              </a:rPr>
            </a:br>
            <a:r>
              <a:rPr lang="fr-FR" sz="4000" dirty="0">
                <a:cs typeface="Calibri Light"/>
              </a:rPr>
              <a:t/>
            </a:r>
            <a:br>
              <a:rPr lang="fr-FR" sz="4000" dirty="0">
                <a:cs typeface="Calibri Light"/>
              </a:rPr>
            </a:br>
            <a:r>
              <a:rPr lang="fr-FR" sz="4000" b="1" dirty="0">
                <a:solidFill>
                  <a:srgbClr val="080808"/>
                </a:solidFill>
                <a:ea typeface="+mj-lt"/>
                <a:cs typeface="+mj-lt"/>
              </a:rPr>
              <a:t>Les phases d'étude</a:t>
            </a:r>
            <a:r>
              <a:rPr lang="fr-FR" sz="4000" dirty="0">
                <a:solidFill>
                  <a:srgbClr val="080808"/>
                </a:solidFill>
                <a:ea typeface="+mj-lt"/>
                <a:cs typeface="+mj-lt"/>
              </a:rPr>
              <a:t> </a:t>
            </a:r>
            <a:r>
              <a:rPr lang="fr-FR" sz="4000" dirty="0"/>
              <a:t/>
            </a:r>
            <a:br>
              <a:rPr lang="fr-FR" sz="4000" dirty="0"/>
            </a:br>
            <a:endParaRPr lang="fr-FR" sz="4000">
              <a:ea typeface="+mj-lt"/>
              <a:cs typeface="+mj-l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020462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275209" y="1636191"/>
            <a:ext cx="11629746" cy="5221809"/>
          </a:xfrm>
          <a:noFill/>
        </p:spPr>
        <p:txBody>
          <a:bodyPr vert="horz" lIns="91440" tIns="45720" rIns="91440" bIns="45720" rtlCol="0" anchor="t">
            <a:normAutofit/>
          </a:bodyPr>
          <a:lstStyle/>
          <a:p>
            <a:pPr algn="l" rtl="0" fontAlgn="base"/>
            <a:r>
              <a:rPr lang="fr-FR" b="1" i="0" dirty="0">
                <a:effectLst/>
                <a:latin typeface="Times New Roman"/>
                <a:cs typeface="Times New Roman"/>
              </a:rPr>
              <a:t>Phase I</a:t>
            </a:r>
            <a:r>
              <a:rPr lang="fr-FR" b="0" i="0" dirty="0">
                <a:effectLst/>
                <a:latin typeface="Times New Roman"/>
                <a:cs typeface="Times New Roman"/>
              </a:rPr>
              <a:t> </a:t>
            </a:r>
            <a:endParaRPr lang="fr-FR" dirty="0">
              <a:latin typeface="Times New Roman"/>
              <a:cs typeface="Times New Roman"/>
            </a:endParaRPr>
          </a:p>
          <a:p>
            <a:pPr lvl="1" algn="l" fontAlgn="base">
              <a:buFont typeface="+mj-lt"/>
              <a:buAutoNum type="arabicPeriod"/>
            </a:pPr>
            <a:r>
              <a:rPr lang="fr-FR" sz="2400" dirty="0">
                <a:latin typeface="Times New Roman"/>
                <a:cs typeface="Times New Roman"/>
              </a:rPr>
              <a:t> </a:t>
            </a:r>
            <a:r>
              <a:rPr lang="fr-FR" sz="2400" b="0" i="0" dirty="0">
                <a:effectLst/>
                <a:latin typeface="Times New Roman"/>
                <a:cs typeface="Times New Roman"/>
              </a:rPr>
              <a:t>Les essais de la phase 1 </a:t>
            </a:r>
            <a:r>
              <a:rPr lang="fr-FR" sz="2400" dirty="0">
                <a:latin typeface="Times New Roman"/>
                <a:cs typeface="Times New Roman"/>
              </a:rPr>
              <a:t>ont</a:t>
            </a:r>
            <a:r>
              <a:rPr lang="fr-FR" sz="2400" b="0" i="0" dirty="0">
                <a:effectLst/>
                <a:latin typeface="Times New Roman"/>
                <a:cs typeface="Times New Roman"/>
              </a:rPr>
              <a:t> lieu dans des centres spécialisés qui ont reçu un agrément de la part des autorités de santé. </a:t>
            </a:r>
          </a:p>
          <a:p>
            <a:pPr lvl="1" algn="l" fontAlgn="base">
              <a:buFont typeface="+mj-lt"/>
              <a:buAutoNum type="arabicPeriod"/>
            </a:pPr>
            <a:r>
              <a:rPr lang="fr-FR" sz="2400" dirty="0">
                <a:latin typeface="Times New Roman"/>
                <a:cs typeface="Times New Roman"/>
              </a:rPr>
              <a:t> </a:t>
            </a:r>
            <a:r>
              <a:rPr lang="fr-FR" sz="2400" b="0" i="0" dirty="0">
                <a:effectLst/>
                <a:latin typeface="Times New Roman"/>
                <a:cs typeface="Times New Roman"/>
              </a:rPr>
              <a:t>Ces études ont deux objectifs majeurs : </a:t>
            </a:r>
          </a:p>
          <a:p>
            <a:pPr lvl="2" algn="l" fontAlgn="base">
              <a:buFont typeface="+mj-lt"/>
              <a:buAutoNum type="arabicPeriod"/>
            </a:pPr>
            <a:r>
              <a:rPr lang="fr-FR" sz="2400" dirty="0">
                <a:latin typeface="Times New Roman"/>
                <a:cs typeface="Times New Roman"/>
              </a:rPr>
              <a:t> </a:t>
            </a:r>
            <a:r>
              <a:rPr lang="fr-FR" sz="2400" b="0" i="0" dirty="0">
                <a:effectLst/>
                <a:latin typeface="Times New Roman"/>
                <a:cs typeface="Times New Roman"/>
              </a:rPr>
              <a:t>Premièrement, il s’agit de s’assurer que les résultats concernant la toxicité obtenus lors du développement pré-clinique, sont comparables à ceux obtenus chez l'homme. Cela permet de déterminer quelle est </a:t>
            </a:r>
            <a:r>
              <a:rPr lang="fr-FR" sz="2400" b="0" i="0" dirty="0">
                <a:solidFill>
                  <a:srgbClr val="C00000"/>
                </a:solidFill>
                <a:effectLst/>
                <a:latin typeface="Times New Roman"/>
                <a:cs typeface="Times New Roman"/>
              </a:rPr>
              <a:t>la dose maximale</a:t>
            </a:r>
            <a:r>
              <a:rPr lang="fr-FR" sz="2400" b="0" i="0" dirty="0">
                <a:effectLst/>
                <a:latin typeface="Times New Roman"/>
                <a:cs typeface="Times New Roman"/>
              </a:rPr>
              <a:t> du médicament en développement tolérée chez l'homme.  </a:t>
            </a:r>
          </a:p>
          <a:p>
            <a:pPr lvl="2" algn="l" fontAlgn="base">
              <a:buFont typeface="+mj-lt"/>
              <a:buAutoNum type="arabicPeriod"/>
            </a:pPr>
            <a:r>
              <a:rPr lang="fr-FR" sz="2400" dirty="0">
                <a:latin typeface="Times New Roman"/>
                <a:cs typeface="Times New Roman"/>
              </a:rPr>
              <a:t> </a:t>
            </a:r>
            <a:r>
              <a:rPr lang="fr-FR" sz="2400" b="0" i="0" dirty="0">
                <a:effectLst/>
                <a:latin typeface="Times New Roman"/>
                <a:cs typeface="Times New Roman"/>
              </a:rPr>
              <a:t>Deuxièmement, il s’agit de mesurer, </a:t>
            </a:r>
            <a:r>
              <a:rPr lang="fr-FR" sz="2400" b="0" i="1" dirty="0">
                <a:effectLst/>
                <a:latin typeface="Times New Roman"/>
                <a:cs typeface="Times New Roman"/>
              </a:rPr>
              <a:t>via </a:t>
            </a:r>
            <a:r>
              <a:rPr lang="fr-FR" sz="2400" b="0" i="0" dirty="0">
                <a:effectLst/>
                <a:latin typeface="Times New Roman"/>
                <a:cs typeface="Times New Roman"/>
              </a:rPr>
              <a:t>des </a:t>
            </a:r>
            <a:r>
              <a:rPr lang="fr-FR" sz="2400" b="0" i="0" dirty="0">
                <a:solidFill>
                  <a:srgbClr val="C00000"/>
                </a:solidFill>
                <a:effectLst/>
                <a:latin typeface="Times New Roman"/>
                <a:cs typeface="Times New Roman"/>
              </a:rPr>
              <a:t>études de pharmacocinétique</a:t>
            </a:r>
            <a:r>
              <a:rPr lang="fr-FR" sz="2400" b="0" i="0" dirty="0">
                <a:effectLst/>
                <a:latin typeface="Times New Roman"/>
                <a:cs typeface="Times New Roman"/>
              </a:rPr>
              <a:t>, le devenir du médicament au sein de l’organisme en fonction de son mode d’administration (absorption, diffusion, métabolisme et excrétion). </a:t>
            </a:r>
            <a:endParaRPr lang="fr-FR" sz="2400" dirty="0">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920480" y="159678"/>
            <a:ext cx="7600498" cy="1256541"/>
          </a:xfrm>
          <a:solidFill>
            <a:schemeClr val="accent2"/>
          </a:solidFill>
        </p:spPr>
        <p:txBody>
          <a:bodyPr anchor="ctr">
            <a:normAutofit fontScale="90000"/>
          </a:bodyPr>
          <a:lstStyle/>
          <a:p>
            <a:r>
              <a:rPr lang="fr-FR" sz="3600">
                <a:solidFill>
                  <a:srgbClr val="080808"/>
                </a:solidFill>
                <a:ea typeface="+mj-lt"/>
                <a:cs typeface="+mj-lt"/>
              </a:rPr>
              <a:t/>
            </a:r>
            <a:br>
              <a:rPr lang="fr-FR" sz="3600">
                <a:solidFill>
                  <a:srgbClr val="080808"/>
                </a:solidFill>
                <a:ea typeface="+mj-lt"/>
                <a:cs typeface="+mj-lt"/>
              </a:rPr>
            </a:br>
            <a:r>
              <a:rPr lang="fr-FR" sz="4000">
                <a:solidFill>
                  <a:srgbClr val="080808"/>
                </a:solidFill>
                <a:ea typeface="+mj-lt"/>
                <a:cs typeface="+mj-lt"/>
              </a:rPr>
              <a:t>Etudes – Essais cliniques </a:t>
            </a:r>
            <a:r>
              <a:rPr lang="fr-FR" sz="4000">
                <a:solidFill>
                  <a:srgbClr val="080808"/>
                </a:solidFill>
              </a:rPr>
              <a:t>et éthique</a:t>
            </a:r>
            <a:r>
              <a:rPr lang="fr-FR" sz="4000"/>
              <a:t/>
            </a:r>
            <a:br>
              <a:rPr lang="fr-FR" sz="4000"/>
            </a:br>
            <a:endParaRPr lang="fr-FR" sz="4000">
              <a:ea typeface="+mj-lt"/>
              <a:cs typeface="+mj-l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7023151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227860" y="1615295"/>
            <a:ext cx="11736279" cy="5417709"/>
          </a:xfrm>
          <a:noFill/>
        </p:spPr>
        <p:txBody>
          <a:bodyPr vert="horz" lIns="91440" tIns="45720" rIns="91440" bIns="45720" rtlCol="0" anchor="t">
            <a:noAutofit/>
          </a:bodyPr>
          <a:lstStyle/>
          <a:p>
            <a:pPr algn="l" rtl="0" fontAlgn="base"/>
            <a:r>
              <a:rPr lang="fr-FR" b="1" i="0" dirty="0">
                <a:effectLst/>
                <a:latin typeface="Times New Roman"/>
                <a:cs typeface="Times New Roman"/>
              </a:rPr>
              <a:t>Phase II (</a:t>
            </a:r>
            <a:r>
              <a:rPr lang="fr-FR" b="0" i="0" dirty="0">
                <a:effectLst/>
                <a:latin typeface="Calibri"/>
                <a:cs typeface="Calibri"/>
              </a:rPr>
              <a:t>L’</a:t>
            </a:r>
            <a:r>
              <a:rPr lang="fr-FR" b="1" i="0" dirty="0">
                <a:effectLst/>
                <a:latin typeface="Calibri"/>
                <a:cs typeface="Calibri"/>
              </a:rPr>
              <a:t>étude pilote)</a:t>
            </a:r>
            <a:r>
              <a:rPr lang="fr-FR" b="0" i="0" dirty="0">
                <a:effectLst/>
                <a:latin typeface="Calibri"/>
                <a:cs typeface="Calibri"/>
              </a:rPr>
              <a:t>  </a:t>
            </a:r>
          </a:p>
          <a:p>
            <a:pPr lvl="1" algn="l" fontAlgn="base">
              <a:buFont typeface="+mj-lt"/>
              <a:buAutoNum type="arabicPeriod"/>
            </a:pPr>
            <a:r>
              <a:rPr lang="fr-FR" sz="2400" dirty="0">
                <a:latin typeface="Calibri"/>
                <a:cs typeface="Calibri"/>
              </a:rPr>
              <a:t> </a:t>
            </a:r>
            <a:r>
              <a:rPr lang="fr-FR" sz="2400" b="0" i="0" dirty="0">
                <a:effectLst/>
                <a:latin typeface="Calibri"/>
                <a:cs typeface="Calibri"/>
              </a:rPr>
              <a:t>Les essais de la phase II sont réalisés à petite échelle (souvent moins de 500 ) pour évaluer </a:t>
            </a:r>
            <a:r>
              <a:rPr lang="fr-FR" sz="2400" b="0" i="0" dirty="0">
                <a:solidFill>
                  <a:srgbClr val="C00000"/>
                </a:solidFill>
                <a:effectLst/>
                <a:latin typeface="Calibri"/>
                <a:cs typeface="Calibri"/>
              </a:rPr>
              <a:t>la dose minimale efficace </a:t>
            </a:r>
            <a:r>
              <a:rPr lang="fr-FR" sz="2400" b="0" i="0" dirty="0">
                <a:effectLst/>
                <a:latin typeface="Calibri"/>
                <a:cs typeface="Calibri"/>
              </a:rPr>
              <a:t>du médicament testé et ses éventuels </a:t>
            </a:r>
            <a:r>
              <a:rPr lang="fr-FR" sz="2400" b="0" i="0" dirty="0">
                <a:solidFill>
                  <a:srgbClr val="C00000"/>
                </a:solidFill>
                <a:effectLst/>
                <a:latin typeface="Calibri"/>
                <a:cs typeface="Calibri"/>
              </a:rPr>
              <a:t>effets indésirables </a:t>
            </a:r>
            <a:r>
              <a:rPr lang="fr-FR" sz="2400" b="0" i="0" dirty="0">
                <a:effectLst/>
                <a:latin typeface="Calibri"/>
                <a:cs typeface="Calibri"/>
              </a:rPr>
              <a:t>dans le but de déterminer la taille de l'échantillon de l’étude définitive L’</a:t>
            </a:r>
            <a:r>
              <a:rPr lang="fr-FR" sz="2400" b="0" i="0" dirty="0">
                <a:effectLst/>
                <a:latin typeface="Times New Roman"/>
                <a:cs typeface="Times New Roman"/>
              </a:rPr>
              <a:t>objectif est de déterminer </a:t>
            </a:r>
            <a:r>
              <a:rPr lang="fr-FR" sz="2400" b="0" i="0" dirty="0">
                <a:solidFill>
                  <a:srgbClr val="C00000"/>
                </a:solidFill>
                <a:effectLst/>
                <a:latin typeface="Times New Roman"/>
                <a:cs typeface="Times New Roman"/>
              </a:rPr>
              <a:t>la posologie optimale du produit en termes d'efficacité et de tolérance </a:t>
            </a:r>
            <a:r>
              <a:rPr lang="fr-FR" sz="2400" b="0" i="0" dirty="0">
                <a:effectLst/>
                <a:latin typeface="Times New Roman"/>
                <a:cs typeface="Times New Roman"/>
              </a:rPr>
              <a:t>sur une population limitée et homogène de patients (quelques centaines). </a:t>
            </a:r>
          </a:p>
          <a:p>
            <a:pPr lvl="1" algn="l" fontAlgn="base">
              <a:buFont typeface="+mj-lt"/>
              <a:buAutoNum type="arabicPeriod"/>
            </a:pPr>
            <a:r>
              <a:rPr lang="fr-FR" sz="2400" dirty="0">
                <a:latin typeface="Times New Roman"/>
                <a:cs typeface="Times New Roman"/>
              </a:rPr>
              <a:t> </a:t>
            </a:r>
            <a:r>
              <a:rPr lang="fr-FR" sz="2400" b="0" i="0" dirty="0">
                <a:effectLst/>
                <a:latin typeface="Times New Roman"/>
                <a:cs typeface="Times New Roman"/>
              </a:rPr>
              <a:t>Les interactions médicamenteuses ainsi que la pharmacocinétique font parfois l’objet d’études dès cette phase. </a:t>
            </a:r>
          </a:p>
          <a:p>
            <a:pPr lvl="1" algn="l" fontAlgn="base">
              <a:buFont typeface="+mj-lt"/>
              <a:buAutoNum type="arabicPeriod"/>
            </a:pPr>
            <a:r>
              <a:rPr lang="fr-FR" sz="2400" dirty="0">
                <a:latin typeface="Times New Roman"/>
                <a:cs typeface="Times New Roman"/>
              </a:rPr>
              <a:t> </a:t>
            </a:r>
            <a:r>
              <a:rPr lang="fr-FR" sz="2400" b="0" i="0" dirty="0">
                <a:effectLst/>
                <a:latin typeface="Times New Roman"/>
                <a:cs typeface="Times New Roman"/>
              </a:rPr>
              <a:t>La phase II est subdivisée en deux phases </a:t>
            </a:r>
          </a:p>
          <a:p>
            <a:pPr lvl="2" algn="l" fontAlgn="base">
              <a:buFont typeface="+mj-lt"/>
              <a:buAutoNum type="arabicPeriod"/>
            </a:pPr>
            <a:r>
              <a:rPr lang="fr-FR" sz="2400" dirty="0">
                <a:latin typeface="Times New Roman"/>
                <a:cs typeface="Times New Roman"/>
              </a:rPr>
              <a:t> </a:t>
            </a:r>
            <a:r>
              <a:rPr lang="fr-FR" sz="2400" b="0" i="0" dirty="0">
                <a:effectLst/>
                <a:latin typeface="Times New Roman"/>
                <a:cs typeface="Times New Roman"/>
              </a:rPr>
              <a:t>La Phases </a:t>
            </a:r>
            <a:r>
              <a:rPr lang="fr-FR" sz="2400" b="0" i="0" dirty="0" err="1">
                <a:effectLst/>
                <a:latin typeface="Times New Roman"/>
                <a:cs typeface="Times New Roman"/>
              </a:rPr>
              <a:t>IIa</a:t>
            </a:r>
            <a:r>
              <a:rPr lang="fr-FR" sz="2400" b="0" i="0" dirty="0">
                <a:effectLst/>
                <a:latin typeface="Times New Roman"/>
                <a:cs typeface="Times New Roman"/>
              </a:rPr>
              <a:t>: Estime </a:t>
            </a:r>
            <a:r>
              <a:rPr lang="fr-FR" sz="2400" b="0" i="0" dirty="0">
                <a:solidFill>
                  <a:srgbClr val="C00000"/>
                </a:solidFill>
                <a:effectLst/>
                <a:latin typeface="Times New Roman"/>
                <a:cs typeface="Times New Roman"/>
              </a:rPr>
              <a:t>l’efficacité de la molécule</a:t>
            </a:r>
            <a:r>
              <a:rPr lang="fr-FR" sz="2400" b="0" i="0" dirty="0">
                <a:effectLst/>
                <a:latin typeface="Times New Roman"/>
                <a:cs typeface="Times New Roman"/>
              </a:rPr>
              <a:t> sur un nombre limité (de 100 à 200 de malades) </a:t>
            </a:r>
          </a:p>
          <a:p>
            <a:pPr lvl="2" algn="l" fontAlgn="base">
              <a:buFont typeface="+mj-lt"/>
              <a:buAutoNum type="arabicPeriod"/>
            </a:pPr>
            <a:r>
              <a:rPr lang="fr-FR" sz="2400" dirty="0">
                <a:latin typeface="Times New Roman"/>
                <a:cs typeface="Times New Roman"/>
              </a:rPr>
              <a:t> </a:t>
            </a:r>
            <a:r>
              <a:rPr lang="fr-FR" sz="2400" b="0" i="0" dirty="0">
                <a:effectLst/>
                <a:latin typeface="Times New Roman"/>
                <a:cs typeface="Times New Roman"/>
              </a:rPr>
              <a:t>La Phase </a:t>
            </a:r>
            <a:r>
              <a:rPr lang="fr-FR" sz="2400" b="0" i="0" dirty="0" err="1">
                <a:effectLst/>
                <a:latin typeface="Times New Roman"/>
                <a:cs typeface="Times New Roman"/>
              </a:rPr>
              <a:t>IIb</a:t>
            </a:r>
            <a:r>
              <a:rPr lang="fr-FR" sz="2400" b="0" i="0" dirty="0">
                <a:effectLst/>
                <a:latin typeface="Times New Roman"/>
                <a:cs typeface="Times New Roman"/>
              </a:rPr>
              <a:t> : Détermine </a:t>
            </a:r>
            <a:r>
              <a:rPr lang="fr-FR" sz="2400" b="0" i="0" dirty="0">
                <a:solidFill>
                  <a:srgbClr val="C00000"/>
                </a:solidFill>
                <a:effectLst/>
                <a:latin typeface="Times New Roman"/>
                <a:cs typeface="Times New Roman"/>
              </a:rPr>
              <a:t>la dose thérapeutique de la molécule </a:t>
            </a:r>
            <a:r>
              <a:rPr lang="fr-FR" sz="2400" b="0" i="0" dirty="0">
                <a:effectLst/>
                <a:latin typeface="Times New Roman"/>
                <a:cs typeface="Times New Roman"/>
              </a:rPr>
              <a:t>sur une plus grande échelle (de 100 à plus de 300 malades) </a:t>
            </a:r>
          </a:p>
          <a:p>
            <a:pPr algn="l" rtl="0" fontAlgn="base"/>
            <a:endParaRPr lang="fr-FR">
              <a:solidFill>
                <a:srgbClr val="080808"/>
              </a:solidFill>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897298" y="172198"/>
            <a:ext cx="8849076" cy="1256541"/>
          </a:xfrm>
          <a:solidFill>
            <a:schemeClr val="accent2"/>
          </a:solidFill>
        </p:spPr>
        <p:txBody>
          <a:bodyPr vert="horz" lIns="91440" tIns="45720" rIns="91440" bIns="45720" rtlCol="0" anchor="ctr">
            <a:noAutofit/>
          </a:bodyPr>
          <a:lstStyle/>
          <a:p>
            <a:r>
              <a:rPr lang="fr-FR" sz="4000">
                <a:solidFill>
                  <a:srgbClr val="080808"/>
                </a:solidFill>
                <a:ea typeface="+mj-lt"/>
                <a:cs typeface="+mj-lt"/>
              </a:rPr>
              <a:t/>
            </a:r>
            <a:br>
              <a:rPr lang="fr-FR" sz="4000">
                <a:solidFill>
                  <a:srgbClr val="080808"/>
                </a:solidFill>
                <a:ea typeface="+mj-lt"/>
                <a:cs typeface="+mj-lt"/>
              </a:rPr>
            </a:br>
            <a:r>
              <a:rPr lang="fr-FR" sz="4000">
                <a:solidFill>
                  <a:srgbClr val="080808"/>
                </a:solidFill>
                <a:ea typeface="+mj-lt"/>
                <a:cs typeface="+mj-lt"/>
              </a:rPr>
              <a:t>Etudes – Essais cliniques </a:t>
            </a:r>
            <a:r>
              <a:rPr lang="fr-FR" sz="4000">
                <a:solidFill>
                  <a:srgbClr val="080808"/>
                </a:solidFill>
              </a:rPr>
              <a:t>et éthique</a:t>
            </a:r>
            <a:r>
              <a:rPr lang="fr-FR" sz="4000"/>
              <a:t/>
            </a:r>
            <a:br>
              <a:rPr lang="fr-FR" sz="4000"/>
            </a:br>
            <a:endParaRPr lang="fr-FR" sz="4000">
              <a:ea typeface="+mj-lt"/>
              <a:cs typeface="+mj-l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8215646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183472" y="1752844"/>
            <a:ext cx="11825056" cy="4782215"/>
          </a:xfrm>
          <a:noFill/>
        </p:spPr>
        <p:txBody>
          <a:bodyPr vert="horz" lIns="91440" tIns="45720" rIns="91440" bIns="45720" rtlCol="0" anchor="t">
            <a:noAutofit/>
          </a:bodyPr>
          <a:lstStyle/>
          <a:p>
            <a:pPr algn="l" rtl="0" fontAlgn="base"/>
            <a:r>
              <a:rPr lang="fr-FR" b="1" i="0" dirty="0">
                <a:effectLst/>
                <a:latin typeface="Times New Roman"/>
                <a:cs typeface="Times New Roman"/>
              </a:rPr>
              <a:t>Phase III (L’étude Pivot)</a:t>
            </a:r>
            <a:r>
              <a:rPr lang="fr-FR" b="0" i="0" dirty="0">
                <a:effectLst/>
                <a:latin typeface="Times New Roman"/>
                <a:cs typeface="Times New Roman"/>
              </a:rPr>
              <a:t> </a:t>
            </a:r>
          </a:p>
          <a:p>
            <a:pPr lvl="1" algn="l" fontAlgn="base">
              <a:buFont typeface="+mj-lt"/>
              <a:buAutoNum type="arabicPeriod"/>
            </a:pPr>
            <a:r>
              <a:rPr lang="fr-FR" sz="2400" dirty="0">
                <a:latin typeface="Times New Roman"/>
                <a:cs typeface="Times New Roman"/>
              </a:rPr>
              <a:t> </a:t>
            </a:r>
            <a:r>
              <a:rPr lang="fr-FR" sz="2400" b="0" i="0" dirty="0">
                <a:effectLst/>
                <a:latin typeface="Times New Roman"/>
                <a:cs typeface="Times New Roman"/>
              </a:rPr>
              <a:t>Ces essais</a:t>
            </a:r>
            <a:r>
              <a:rPr lang="fr-FR" sz="2400" dirty="0">
                <a:latin typeface="Times New Roman"/>
                <a:cs typeface="Times New Roman"/>
              </a:rPr>
              <a:t> </a:t>
            </a:r>
            <a:r>
              <a:rPr lang="fr-FR" sz="2400" b="0" i="0" dirty="0">
                <a:effectLst/>
                <a:latin typeface="Times New Roman"/>
                <a:cs typeface="Times New Roman"/>
              </a:rPr>
              <a:t>sont conduits sur plusieurs milliers de patients représentatifs de la population de malades à laquelle le traitement est destiné. </a:t>
            </a:r>
          </a:p>
          <a:p>
            <a:pPr lvl="1" algn="l" fontAlgn="base">
              <a:buFont typeface="+mj-lt"/>
              <a:buAutoNum type="arabicPeriod"/>
            </a:pPr>
            <a:r>
              <a:rPr lang="fr-FR" sz="2400" dirty="0">
                <a:latin typeface="Times New Roman"/>
                <a:cs typeface="Times New Roman"/>
              </a:rPr>
              <a:t> </a:t>
            </a:r>
            <a:r>
              <a:rPr lang="fr-FR" sz="2400" b="0" i="0" dirty="0">
                <a:effectLst/>
                <a:latin typeface="Times New Roman"/>
                <a:cs typeface="Times New Roman"/>
              </a:rPr>
              <a:t>Il s’agit d’</a:t>
            </a:r>
            <a:r>
              <a:rPr lang="fr-FR" sz="2400" b="0" i="0" dirty="0">
                <a:solidFill>
                  <a:srgbClr val="C00000"/>
                </a:solidFill>
                <a:effectLst/>
                <a:latin typeface="Times New Roman"/>
                <a:cs typeface="Times New Roman"/>
              </a:rPr>
              <a:t>essais comparatifs</a:t>
            </a:r>
            <a:r>
              <a:rPr lang="fr-FR" sz="2400" b="0" i="0" dirty="0">
                <a:effectLst/>
                <a:latin typeface="Times New Roman"/>
                <a:cs typeface="Times New Roman"/>
              </a:rPr>
              <a:t> au cours desquels le médicament en développement est comparé à un traitement efficace déjà commercialisé ou, dans certains cas, à un placebo. </a:t>
            </a:r>
          </a:p>
          <a:p>
            <a:pPr lvl="1" algn="l" fontAlgn="base">
              <a:buFont typeface="+mj-lt"/>
              <a:buAutoNum type="arabicPeriod"/>
            </a:pPr>
            <a:r>
              <a:rPr lang="fr-FR" sz="2400" dirty="0">
                <a:latin typeface="Times New Roman"/>
                <a:cs typeface="Times New Roman"/>
              </a:rPr>
              <a:t> </a:t>
            </a:r>
            <a:r>
              <a:rPr lang="fr-FR" sz="2400" b="0" i="0" dirty="0">
                <a:effectLst/>
                <a:latin typeface="Times New Roman"/>
                <a:cs typeface="Times New Roman"/>
              </a:rPr>
              <a:t>Cette comparaison se fait, le plus souvent, </a:t>
            </a:r>
            <a:r>
              <a:rPr lang="fr-FR" sz="2400" b="0" i="0" dirty="0">
                <a:solidFill>
                  <a:srgbClr val="C00000"/>
                </a:solidFill>
                <a:effectLst/>
                <a:latin typeface="Times New Roman"/>
                <a:cs typeface="Times New Roman"/>
              </a:rPr>
              <a:t>en double insu et avec tirage au sort</a:t>
            </a:r>
            <a:r>
              <a:rPr lang="fr-FR" sz="2400" b="0" i="0" dirty="0">
                <a:effectLst/>
                <a:latin typeface="Times New Roman"/>
                <a:cs typeface="Times New Roman"/>
              </a:rPr>
              <a:t>. Les traitements sont attribués de manière aléatoire sans que le patient et le médecin chargé du suivi soient informés de quelle attribution ils ont fait l’objet. </a:t>
            </a:r>
          </a:p>
          <a:p>
            <a:pPr lvl="1" algn="l" fontAlgn="base">
              <a:buFont typeface="+mj-lt"/>
              <a:buAutoNum type="arabicPeriod"/>
            </a:pPr>
            <a:r>
              <a:rPr lang="fr-FR" sz="2400" dirty="0">
                <a:latin typeface="Times New Roman"/>
                <a:cs typeface="Times New Roman"/>
              </a:rPr>
              <a:t> </a:t>
            </a:r>
            <a:r>
              <a:rPr lang="fr-FR" sz="2400" b="0" i="0" dirty="0">
                <a:effectLst/>
                <a:latin typeface="Times New Roman"/>
                <a:cs typeface="Times New Roman"/>
              </a:rPr>
              <a:t>Ces essais visent à démontrer l'intérêt thérapeutique du médicament et à en évaluer son rapport bénéfice/risque. </a:t>
            </a:r>
            <a:endParaRPr lang="fr-FR" b="1" i="0" dirty="0">
              <a:effectLst/>
              <a:latin typeface="Times New Roman"/>
              <a:cs typeface="Times New Roman"/>
            </a:endParaRPr>
          </a:p>
          <a:p>
            <a:pPr algn="l" rtl="0" fontAlgn="base"/>
            <a:r>
              <a:rPr lang="fr-FR" b="1" i="0" dirty="0">
                <a:effectLst/>
                <a:latin typeface="Times New Roman"/>
                <a:cs typeface="Times New Roman"/>
              </a:rPr>
              <a:t>C'est à l'issue de la phase III que les résultats peuvent être soumis aux Autorités Européennes de Santé (EMEA) pour l’obtention de l'autorisation de commercialisation appelée AMM (Autorisation de Mise sur le Marché).</a:t>
            </a:r>
            <a:r>
              <a:rPr lang="fr-FR" b="0" i="0" dirty="0">
                <a:effectLst/>
                <a:latin typeface="Times New Roman"/>
                <a:cs typeface="Times New Roman"/>
              </a:rPr>
              <a:t> </a:t>
            </a:r>
          </a:p>
          <a:p>
            <a:pPr algn="l" rtl="0" fontAlgn="base"/>
            <a:endParaRPr lang="fr-FR" b="0" i="0">
              <a:effectLst/>
            </a:endParaRPr>
          </a:p>
          <a:p>
            <a:pPr algn="l" rtl="0" fontAlgn="base"/>
            <a:endParaRPr lang="fr-FR" b="0" i="0">
              <a:effectLst/>
              <a:latin typeface="Times New Roman" panose="02020603050405020304" pitchFamily="18" charset="0"/>
            </a:endParaRPr>
          </a:p>
          <a:p>
            <a:endParaRPr lang="fr-FR">
              <a:solidFill>
                <a:srgbClr val="080808"/>
              </a:solidFill>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692396" y="181287"/>
            <a:ext cx="8509389" cy="1256541"/>
          </a:xfrm>
          <a:solidFill>
            <a:schemeClr val="accent2"/>
          </a:solidFill>
        </p:spPr>
        <p:txBody>
          <a:bodyPr anchor="ctr">
            <a:normAutofit fontScale="90000"/>
          </a:bodyPr>
          <a:lstStyle/>
          <a:p>
            <a:r>
              <a:rPr lang="fr-FR" sz="4000">
                <a:solidFill>
                  <a:srgbClr val="080808"/>
                </a:solidFill>
                <a:ea typeface="+mj-lt"/>
                <a:cs typeface="+mj-lt"/>
              </a:rPr>
              <a:t/>
            </a:r>
            <a:br>
              <a:rPr lang="fr-FR" sz="4000">
                <a:solidFill>
                  <a:srgbClr val="080808"/>
                </a:solidFill>
                <a:ea typeface="+mj-lt"/>
                <a:cs typeface="+mj-lt"/>
              </a:rPr>
            </a:br>
            <a:r>
              <a:rPr lang="fr-FR" sz="4000">
                <a:solidFill>
                  <a:srgbClr val="080808"/>
                </a:solidFill>
                <a:ea typeface="+mj-lt"/>
                <a:cs typeface="+mj-lt"/>
              </a:rPr>
              <a:t>Etudes – Essais cliniques </a:t>
            </a:r>
            <a:r>
              <a:rPr lang="fr-FR" sz="4000">
                <a:solidFill>
                  <a:srgbClr val="080808"/>
                </a:solidFill>
              </a:rPr>
              <a:t>et éthique</a:t>
            </a:r>
            <a:r>
              <a:rPr lang="fr-FR" sz="4000"/>
              <a:t/>
            </a:r>
            <a:br>
              <a:rPr lang="fr-FR" sz="4000"/>
            </a:br>
            <a:endParaRPr lang="fr-FR" sz="3600">
              <a:ea typeface="+mj-lt"/>
              <a:cs typeface="+mj-l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7807997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387630" y="1867869"/>
            <a:ext cx="11069805" cy="4782215"/>
          </a:xfrm>
          <a:noFill/>
        </p:spPr>
        <p:txBody>
          <a:bodyPr vert="horz" lIns="91440" tIns="45720" rIns="91440" bIns="45720" rtlCol="0" anchor="t">
            <a:normAutofit/>
          </a:bodyPr>
          <a:lstStyle/>
          <a:p>
            <a:pPr algn="l" rtl="0" fontAlgn="base"/>
            <a:r>
              <a:rPr lang="fr-FR" sz="2800" b="1" i="0" dirty="0">
                <a:effectLst/>
                <a:latin typeface="Times New Roman"/>
                <a:cs typeface="Times New Roman"/>
              </a:rPr>
              <a:t>Phase IV (L’étude post-marketing)</a:t>
            </a:r>
            <a:r>
              <a:rPr lang="fr-FR" sz="2800" b="0" i="0" dirty="0">
                <a:effectLst/>
                <a:latin typeface="Times New Roman"/>
                <a:cs typeface="Times New Roman"/>
              </a:rPr>
              <a:t> </a:t>
            </a:r>
          </a:p>
          <a:p>
            <a:pPr lvl="1" algn="l" fontAlgn="base">
              <a:buFont typeface="+mj-lt"/>
              <a:buAutoNum type="arabicPeriod"/>
            </a:pPr>
            <a:r>
              <a:rPr lang="fr-FR" sz="2800" dirty="0">
                <a:latin typeface="Times New Roman"/>
                <a:cs typeface="Times New Roman"/>
              </a:rPr>
              <a:t> </a:t>
            </a:r>
            <a:r>
              <a:rPr lang="fr-FR" sz="2800" b="0" i="0" dirty="0">
                <a:effectLst/>
                <a:latin typeface="Times New Roman"/>
                <a:cs typeface="Times New Roman"/>
              </a:rPr>
              <a:t>Les essais de phase IV sont réalisés une fois le médicament commercialisé, sur un nombre de patients souvent très important (jusqu'à plusieurs dizaines de milliers de personnes). </a:t>
            </a:r>
          </a:p>
          <a:p>
            <a:pPr lvl="1" algn="l">
              <a:buAutoNum type="arabicPeriod"/>
            </a:pPr>
            <a:endParaRPr lang="fr-FR" sz="2800" dirty="0">
              <a:latin typeface="Times New Roman"/>
              <a:cs typeface="Times New Roman"/>
            </a:endParaRPr>
          </a:p>
          <a:p>
            <a:pPr lvl="1" algn="l" fontAlgn="base">
              <a:buFont typeface="+mj-lt"/>
              <a:buAutoNum type="arabicPeriod"/>
            </a:pPr>
            <a:r>
              <a:rPr lang="fr-FR" sz="2800" dirty="0">
                <a:latin typeface="Times New Roman"/>
                <a:cs typeface="Times New Roman"/>
              </a:rPr>
              <a:t> </a:t>
            </a:r>
            <a:r>
              <a:rPr lang="fr-FR" sz="2800" b="0" i="0" dirty="0">
                <a:effectLst/>
                <a:latin typeface="Times New Roman"/>
                <a:cs typeface="Times New Roman"/>
              </a:rPr>
              <a:t>Ils permettent d'approfondir la connaissance du médicament dans les conditions réelles d’utilisation et d'évaluer à grande échelle sa tolérance. </a:t>
            </a:r>
          </a:p>
          <a:p>
            <a:pPr lvl="1" algn="l" fontAlgn="base">
              <a:buFont typeface="+mj-lt"/>
              <a:buAutoNum type="arabicPeriod"/>
            </a:pPr>
            <a:r>
              <a:rPr lang="fr-FR" sz="2800" dirty="0">
                <a:latin typeface="Times New Roman"/>
                <a:cs typeface="Times New Roman"/>
              </a:rPr>
              <a:t> </a:t>
            </a:r>
            <a:r>
              <a:rPr lang="fr-FR" sz="2800" b="0" i="0" dirty="0">
                <a:effectLst/>
                <a:latin typeface="Times New Roman"/>
                <a:cs typeface="Times New Roman"/>
              </a:rPr>
              <a:t>La pharmacovigilance permet ainsi de détecter des effets indésirables</a:t>
            </a:r>
            <a:endParaRPr lang="fr-FR" sz="2800" dirty="0">
              <a:latin typeface="Times New Roman"/>
              <a:cs typeface="Times New Roman"/>
            </a:endParaRPr>
          </a:p>
          <a:p>
            <a:pPr lvl="1" algn="l"/>
            <a:r>
              <a:rPr lang="fr-FR" sz="2800" b="0" i="0" dirty="0">
                <a:effectLst/>
                <a:latin typeface="Times New Roman"/>
                <a:cs typeface="Times New Roman"/>
              </a:rPr>
              <a:t>très rares qui n'ont pu être mis en évidence lors des autres phases d'essai. </a:t>
            </a:r>
            <a:endParaRPr lang="fr-FR">
              <a:cs typeface="Calibri" panose="020F0502020204030204"/>
            </a:endParaRPr>
          </a:p>
          <a:p>
            <a:endParaRPr lang="fr-FR" sz="2800">
              <a:solidFill>
                <a:srgbClr val="080808"/>
              </a:solidFill>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973898" y="379650"/>
            <a:ext cx="9592715" cy="1256541"/>
          </a:xfrm>
          <a:solidFill>
            <a:schemeClr val="accent2"/>
          </a:solidFill>
        </p:spPr>
        <p:txBody>
          <a:bodyPr anchor="ctr">
            <a:normAutofit fontScale="90000"/>
          </a:bodyPr>
          <a:lstStyle/>
          <a:p>
            <a:r>
              <a:rPr lang="fr-FR" sz="3600">
                <a:solidFill>
                  <a:srgbClr val="080808"/>
                </a:solidFill>
              </a:rPr>
              <a:t/>
            </a:r>
            <a:br>
              <a:rPr lang="fr-FR" sz="3600">
                <a:solidFill>
                  <a:srgbClr val="080808"/>
                </a:solidFill>
              </a:rPr>
            </a:br>
            <a:r>
              <a:rPr lang="fr-FR" sz="4000">
                <a:solidFill>
                  <a:srgbClr val="080808"/>
                </a:solidFill>
              </a:rPr>
              <a:t>Etudes – Essais cliniques </a:t>
            </a:r>
            <a:r>
              <a:rPr lang="fr-FR" sz="4000">
                <a:solidFill>
                  <a:srgbClr val="080808"/>
                </a:solidFill>
                <a:ea typeface="+mj-lt"/>
                <a:cs typeface="+mj-lt"/>
              </a:rPr>
              <a:t>et éthique</a:t>
            </a:r>
            <a:r>
              <a:rPr lang="fr-FR" sz="3600">
                <a:solidFill>
                  <a:srgbClr val="080808"/>
                </a:solidFill>
                <a:ea typeface="+mj-lt"/>
                <a:cs typeface="+mj-lt"/>
              </a:rPr>
              <a:t/>
            </a:r>
            <a:br>
              <a:rPr lang="fr-FR" sz="3600">
                <a:solidFill>
                  <a:srgbClr val="080808"/>
                </a:solidFill>
                <a:ea typeface="+mj-lt"/>
                <a:cs typeface="+mj-lt"/>
              </a:rPr>
            </a:br>
            <a:endParaRPr lang="fr-FR" sz="3600">
              <a:ea typeface="+mj-lt"/>
              <a:cs typeface="+mj-l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7574833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100777" y="1425035"/>
            <a:ext cx="11987793" cy="5469688"/>
          </a:xfrm>
          <a:noFill/>
        </p:spPr>
        <p:txBody>
          <a:bodyPr vert="horz" lIns="91440" tIns="45720" rIns="91440" bIns="45720" rtlCol="0" anchor="t">
            <a:normAutofit/>
          </a:bodyPr>
          <a:lstStyle/>
          <a:p>
            <a:pPr marL="342900" indent="-342900" algn="l">
              <a:buFont typeface="Wingdings" panose="020B0604020202020204" pitchFamily="34" charset="0"/>
              <a:buChar char="Ø"/>
            </a:pPr>
            <a:endParaRPr lang="fr-FR" b="1">
              <a:latin typeface="Times New Roman"/>
              <a:cs typeface="Times New Roman"/>
            </a:endParaRPr>
          </a:p>
          <a:p>
            <a:pPr marL="342900" indent="-342900" algn="l">
              <a:buFont typeface="Wingdings" panose="020B0604020202020204" pitchFamily="34" charset="0"/>
              <a:buChar char="Ø"/>
            </a:pPr>
            <a:r>
              <a:rPr lang="fr-FR" b="1" dirty="0">
                <a:latin typeface="Times New Roman"/>
                <a:cs typeface="Times New Roman"/>
              </a:rPr>
              <a:t>La médecine ne fera aucun progrès sans expérimenter des nouveautés à travers des études.</a:t>
            </a:r>
            <a:endParaRPr lang="fr-FR" dirty="0">
              <a:latin typeface="Calibri" panose="020F0502020204030204"/>
              <a:cs typeface="Calibri" panose="020F0502020204030204"/>
            </a:endParaRPr>
          </a:p>
          <a:p>
            <a:pPr marL="342900" indent="-342900" algn="l">
              <a:buFont typeface="Wingdings" panose="020B0604020202020204" pitchFamily="34" charset="0"/>
              <a:buChar char="Ø"/>
            </a:pPr>
            <a:r>
              <a:rPr lang="fr-FR" b="1" dirty="0">
                <a:latin typeface="Times New Roman"/>
                <a:cs typeface="Times New Roman"/>
              </a:rPr>
              <a:t>Aucun patient ne bénéficiera d'un progrès médical sans essayer la nouveauté. Même si le résultat de l'étude est non contributif, sans résultat souhaité, ou même négatif.</a:t>
            </a:r>
          </a:p>
          <a:p>
            <a:pPr marL="342900" indent="-342900" algn="l">
              <a:buFont typeface="Wingdings" panose="020B0604020202020204" pitchFamily="34" charset="0"/>
              <a:buChar char="Ø"/>
            </a:pPr>
            <a:r>
              <a:rPr lang="fr-FR" b="1" dirty="0">
                <a:ea typeface="+mn-lt"/>
                <a:cs typeface="+mn-lt"/>
              </a:rPr>
              <a:t>Un résultat non contributif ou négatif ne peut en soit même être considéré comme une étude inutile car il permettra d'améliorer la qualité d'un médicament ou d'une technique.</a:t>
            </a:r>
            <a:endParaRPr lang="en-US" b="1" dirty="0">
              <a:ea typeface="+mn-lt"/>
              <a:cs typeface="+mn-lt"/>
            </a:endParaRPr>
          </a:p>
          <a:p>
            <a:pPr marL="342900" indent="-342900" algn="l">
              <a:buFont typeface="Wingdings" panose="020B0604020202020204" pitchFamily="34" charset="0"/>
              <a:buChar char="Ø"/>
            </a:pPr>
            <a:r>
              <a:rPr lang="fr-FR" b="1" dirty="0">
                <a:latin typeface="Times New Roman"/>
                <a:cs typeface="Times New Roman"/>
              </a:rPr>
              <a:t>La bénéfice est double: le patient lui-même, et les autres patients.</a:t>
            </a:r>
            <a:endParaRPr lang="en-US" dirty="0">
              <a:ea typeface="+mn-lt"/>
              <a:cs typeface="+mn-lt"/>
            </a:endParaRPr>
          </a:p>
          <a:p>
            <a:pPr marL="342900" indent="-342900" algn="l">
              <a:buFont typeface="Wingdings" panose="020B0604020202020204" pitchFamily="34" charset="0"/>
              <a:buChar char="Ø"/>
            </a:pPr>
            <a:r>
              <a:rPr lang="fr-FR" b="1" dirty="0">
                <a:latin typeface="Times New Roman"/>
                <a:cs typeface="Times New Roman"/>
              </a:rPr>
              <a:t>Sans études la médecine mourra comme un arbre non arrosé </a:t>
            </a:r>
          </a:p>
          <a:p>
            <a:pPr marL="342900" indent="-342900" algn="l">
              <a:buFont typeface="Wingdings" panose="020B0604020202020204" pitchFamily="34" charset="0"/>
              <a:buChar char="Ø"/>
            </a:pPr>
            <a:r>
              <a:rPr lang="fr-FR" b="1" dirty="0">
                <a:latin typeface="Times New Roman"/>
                <a:cs typeface="Times New Roman"/>
              </a:rPr>
              <a:t>Le droit des patients, les règlements, les CE sont là pour protéger l'intégrité du malade et ses intérêts en terme patient et humain.</a:t>
            </a:r>
          </a:p>
          <a:p>
            <a:pPr marL="342900" indent="-342900" algn="l">
              <a:buFont typeface="Wingdings" panose="020B0604020202020204" pitchFamily="34" charset="0"/>
              <a:buChar char="Ø"/>
            </a:pPr>
            <a:r>
              <a:rPr lang="fr-FR" b="1" dirty="0">
                <a:latin typeface="Times New Roman"/>
                <a:cs typeface="Times New Roman"/>
              </a:rPr>
              <a:t>Le patient n'est pas un </a:t>
            </a:r>
            <a:r>
              <a:rPr lang="fr-FR" b="1" dirty="0" err="1">
                <a:latin typeface="Times New Roman"/>
                <a:cs typeface="Times New Roman"/>
              </a:rPr>
              <a:t>cobay</a:t>
            </a:r>
          </a:p>
          <a:p>
            <a:pPr algn="l"/>
            <a:endParaRPr lang="fr-FR" b="1">
              <a:latin typeface="Times New Roman"/>
              <a:cs typeface="Times New Roman"/>
            </a:endParaRPr>
          </a:p>
          <a:p>
            <a:pPr algn="l"/>
            <a:endParaRPr lang="fr-FR">
              <a:cs typeface="Calibri" panose="020F0502020204030204"/>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920480" y="159678"/>
            <a:ext cx="7600498" cy="1476878"/>
          </a:xfrm>
          <a:solidFill>
            <a:schemeClr val="accent2"/>
          </a:solidFill>
        </p:spPr>
        <p:txBody>
          <a:bodyPr anchor="ctr">
            <a:normAutofit fontScale="90000"/>
          </a:bodyPr>
          <a:lstStyle/>
          <a:p>
            <a:r>
              <a:rPr lang="fr-FR" sz="3600">
                <a:solidFill>
                  <a:srgbClr val="080808"/>
                </a:solidFill>
                <a:ea typeface="+mj-lt"/>
                <a:cs typeface="+mj-lt"/>
              </a:rPr>
              <a:t/>
            </a:r>
            <a:br>
              <a:rPr lang="fr-FR" sz="3600">
                <a:solidFill>
                  <a:srgbClr val="080808"/>
                </a:solidFill>
                <a:ea typeface="+mj-lt"/>
                <a:cs typeface="+mj-lt"/>
              </a:rPr>
            </a:br>
            <a:r>
              <a:rPr lang="fr-FR" sz="4000">
                <a:solidFill>
                  <a:srgbClr val="080808"/>
                </a:solidFill>
                <a:ea typeface="+mj-lt"/>
                <a:cs typeface="+mj-lt"/>
              </a:rPr>
              <a:t>Etudes – Essais cliniques </a:t>
            </a:r>
            <a:r>
              <a:rPr lang="fr-FR" sz="4000">
                <a:solidFill>
                  <a:srgbClr val="080808"/>
                </a:solidFill>
              </a:rPr>
              <a:t>et éthique</a:t>
            </a:r>
            <a:r>
              <a:rPr lang="fr-FR" sz="4000">
                <a:solidFill>
                  <a:srgbClr val="080808"/>
                </a:solidFill>
                <a:cs typeface="Calibri Light"/>
              </a:rPr>
              <a:t/>
            </a:r>
            <a:br>
              <a:rPr lang="fr-FR" sz="4000">
                <a:solidFill>
                  <a:srgbClr val="080808"/>
                </a:solidFill>
                <a:cs typeface="Calibri Light"/>
              </a:rPr>
            </a:br>
            <a:r>
              <a:rPr lang="fr-FR" sz="4000">
                <a:solidFill>
                  <a:srgbClr val="080808"/>
                </a:solidFill>
                <a:cs typeface="Calibri Light"/>
              </a:rPr>
              <a:t>Conclusion</a:t>
            </a:r>
            <a:r>
              <a:rPr lang="fr-FR" sz="4000"/>
              <a:t/>
            </a:r>
            <a:br>
              <a:rPr lang="fr-FR" sz="4000"/>
            </a:br>
            <a:endParaRPr lang="fr-FR" sz="4000">
              <a:ea typeface="+mj-lt"/>
              <a:cs typeface="+mj-l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477454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100777" y="5501275"/>
            <a:ext cx="11987793" cy="1393448"/>
          </a:xfrm>
          <a:noFill/>
        </p:spPr>
        <p:txBody>
          <a:bodyPr vert="horz" lIns="91440" tIns="45720" rIns="91440" bIns="45720" rtlCol="0" anchor="t">
            <a:normAutofit/>
          </a:bodyPr>
          <a:lstStyle/>
          <a:p>
            <a:pPr marL="342900" indent="-342900" algn="l">
              <a:buFont typeface="Wingdings" panose="020B0604020202020204" pitchFamily="34" charset="0"/>
              <a:buChar char="Ø"/>
            </a:pPr>
            <a:endParaRPr lang="fr-FR" b="1">
              <a:latin typeface="Times New Roman"/>
              <a:cs typeface="Times New Roman"/>
            </a:endParaRPr>
          </a:p>
          <a:p>
            <a:pPr marL="342900" indent="-342900" algn="l">
              <a:buFont typeface="Wingdings" panose="020B0604020202020204" pitchFamily="34" charset="0"/>
              <a:buChar char="Ø"/>
            </a:pPr>
            <a:endParaRPr lang="fr-FR">
              <a:cs typeface="Calibri" panose="020F0502020204030204"/>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295955" y="604119"/>
            <a:ext cx="9900856" cy="5125391"/>
          </a:xfrm>
          <a:solidFill>
            <a:schemeClr val="accent2"/>
          </a:solidFill>
        </p:spPr>
        <p:txBody>
          <a:bodyPr anchor="ctr">
            <a:normAutofit fontScale="90000"/>
          </a:bodyPr>
          <a:lstStyle/>
          <a:p>
            <a:pPr>
              <a:spcBef>
                <a:spcPts val="1000"/>
              </a:spcBef>
            </a:pPr>
            <a:r>
              <a:rPr lang="fr-FR" sz="3600" dirty="0">
                <a:ea typeface="+mj-lt"/>
                <a:cs typeface="+mj-lt"/>
              </a:rPr>
              <a:t/>
            </a:r>
            <a:br>
              <a:rPr lang="fr-FR" sz="3600" dirty="0">
                <a:ea typeface="+mj-lt"/>
                <a:cs typeface="+mj-lt"/>
              </a:rPr>
            </a:br>
            <a:r>
              <a:rPr lang="fr-FR" sz="3600" dirty="0">
                <a:ea typeface="+mj-lt"/>
                <a:cs typeface="+mj-lt"/>
              </a:rPr>
              <a:t/>
            </a:r>
            <a:br>
              <a:rPr lang="fr-FR" sz="3600" dirty="0">
                <a:ea typeface="+mj-lt"/>
                <a:cs typeface="+mj-lt"/>
              </a:rPr>
            </a:br>
            <a:r>
              <a:rPr lang="fr-FR" sz="4000" dirty="0">
                <a:solidFill>
                  <a:srgbClr val="080808"/>
                </a:solidFill>
                <a:ea typeface="+mj-lt"/>
                <a:cs typeface="+mj-lt"/>
              </a:rPr>
              <a:t>Etudes – Essais cliniques </a:t>
            </a:r>
            <a:r>
              <a:rPr lang="fr-FR" sz="4000" dirty="0">
                <a:solidFill>
                  <a:srgbClr val="080808"/>
                </a:solidFill>
              </a:rPr>
              <a:t>et éthique</a:t>
            </a:r>
            <a:r>
              <a:rPr lang="fr-FR" sz="4000" dirty="0">
                <a:solidFill>
                  <a:srgbClr val="080808"/>
                </a:solidFill>
                <a:cs typeface="Calibri Light"/>
              </a:rPr>
              <a:t/>
            </a:r>
            <a:br>
              <a:rPr lang="fr-FR" sz="4000" dirty="0">
                <a:solidFill>
                  <a:srgbClr val="080808"/>
                </a:solidFill>
                <a:cs typeface="Calibri Light"/>
              </a:rPr>
            </a:br>
            <a:r>
              <a:rPr lang="fr-FR" sz="4000" dirty="0">
                <a:cs typeface="Calibri Light"/>
              </a:rPr>
              <a:t/>
            </a:r>
            <a:br>
              <a:rPr lang="fr-FR" sz="4000" dirty="0">
                <a:cs typeface="Calibri Light"/>
              </a:rPr>
            </a:br>
            <a:r>
              <a:rPr lang="fr-FR" sz="4000" b="1" dirty="0">
                <a:latin typeface="Times New Roman"/>
                <a:cs typeface="Times New Roman"/>
              </a:rPr>
              <a:t>La phrase </a:t>
            </a:r>
            <a:br>
              <a:rPr lang="fr-FR" sz="4000" b="1" dirty="0">
                <a:latin typeface="Times New Roman"/>
                <a:cs typeface="Times New Roman"/>
              </a:rPr>
            </a:br>
            <a:r>
              <a:rPr lang="fr-FR" sz="4000" b="1" dirty="0">
                <a:latin typeface="Times New Roman"/>
                <a:cs typeface="Times New Roman"/>
              </a:rPr>
              <a:t>« Docteur je suis un Cobaye » </a:t>
            </a:r>
            <a:br>
              <a:rPr lang="fr-FR" sz="4000" b="1" dirty="0">
                <a:latin typeface="Times New Roman"/>
                <a:cs typeface="Times New Roman"/>
              </a:rPr>
            </a:br>
            <a:r>
              <a:rPr lang="fr-FR" sz="4000" b="1" dirty="0">
                <a:latin typeface="Times New Roman"/>
                <a:cs typeface="Times New Roman"/>
              </a:rPr>
              <a:t>doit être bannie de la culture sociale et médicale.</a:t>
            </a:r>
            <a:endParaRPr lang="fr-FR" sz="4000" dirty="0">
              <a:ea typeface="+mj-lt"/>
              <a:cs typeface="+mj-lt"/>
            </a:endParaRPr>
          </a:p>
          <a:p>
            <a:r>
              <a:rPr lang="fr-FR" sz="4000" dirty="0">
                <a:cs typeface="+mj-lt"/>
              </a:rPr>
              <a:t/>
            </a:r>
            <a:br>
              <a:rPr lang="fr-FR" sz="4000" dirty="0">
                <a:cs typeface="+mj-lt"/>
              </a:rPr>
            </a:br>
            <a:r>
              <a:rPr lang="fr-FR" sz="4000" dirty="0">
                <a:solidFill>
                  <a:srgbClr val="080808"/>
                </a:solidFill>
                <a:cs typeface="Calibri Light"/>
              </a:rPr>
              <a:t>Merci pour votre attention</a:t>
            </a:r>
            <a:r>
              <a:rPr lang="fr-FR" sz="4000" dirty="0"/>
              <a:t/>
            </a:r>
            <a:br>
              <a:rPr lang="fr-FR" sz="4000" dirty="0"/>
            </a:br>
            <a:endParaRPr lang="fr-FR" sz="4000">
              <a:ea typeface="+mj-lt"/>
              <a:cs typeface="+mj-l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9134283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544070" y="297388"/>
            <a:ext cx="8279872" cy="1339167"/>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t/>
            </a:r>
            <a:br>
              <a:rPr lang="fr-FR" sz="4400"/>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FR" sz="4400">
                <a:cs typeface="Calibri Light"/>
              </a:rPr>
              <a:t/>
            </a:r>
            <a:br>
              <a:rPr lang="fr-FR" sz="44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Rectangle 3">
            <a:extLst>
              <a:ext uri="{FF2B5EF4-FFF2-40B4-BE49-F238E27FC236}">
                <a16:creationId xmlns="" xmlns:a16="http://schemas.microsoft.com/office/drawing/2014/main" id="{8E4BBB15-7E4E-4221-882A-E28430AF915A}"/>
              </a:ext>
            </a:extLst>
          </p:cNvPr>
          <p:cNvSpPr/>
          <p:nvPr/>
        </p:nvSpPr>
        <p:spPr>
          <a:xfrm>
            <a:off x="222176" y="1897656"/>
            <a:ext cx="11604430" cy="437920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sz="2400">
                <a:solidFill>
                  <a:schemeClr val="tx1"/>
                </a:solidFill>
              </a:rPr>
              <a:t>Conclusions</a:t>
            </a:r>
            <a:endParaRPr lang="fr-FR" sz="2400">
              <a:solidFill>
                <a:schemeClr val="tx1"/>
              </a:solidFill>
              <a:cs typeface="Calibri"/>
            </a:endParaRPr>
          </a:p>
          <a:p>
            <a:pPr algn="ctr"/>
            <a:r>
              <a:rPr lang="fr-FR" sz="2400">
                <a:solidFill>
                  <a:schemeClr val="tx1"/>
                </a:solidFill>
                <a:ea typeface="+mn-lt"/>
                <a:cs typeface="+mn-lt"/>
              </a:rPr>
              <a:t>À travers des lois et règlements internationaux élaborés à partir des principes éthiques de la Déclaration d’Helsinki, l’utilisation d’outils modernes et un échange actif d’informations entre les promoteurs, comités d’éthique et autorités compétentes, chaque essai clinique est conduit dans un cadre qui garantit sa justification éthique autant que sa pertinence scientifique.</a:t>
            </a:r>
          </a:p>
          <a:p>
            <a:pPr algn="ctr"/>
            <a:r>
              <a:rPr lang="fr-FR" sz="2400">
                <a:solidFill>
                  <a:schemeClr val="tx1"/>
                </a:solidFill>
                <a:ea typeface="+mn-lt"/>
                <a:cs typeface="+mn-lt"/>
              </a:rPr>
              <a:t>L’harmonisation constante des pratiques et le partenariat entre les pays et acteurs renforcent la protection et le bien-être des participants au cours des recherches biomédicales internationales.</a:t>
            </a:r>
          </a:p>
          <a:p>
            <a:pPr algn="ctr"/>
            <a:r>
              <a:rPr lang="fr-FR" sz="2400">
                <a:solidFill>
                  <a:schemeClr val="tx1"/>
                </a:solidFill>
                <a:ea typeface="+mn-lt"/>
                <a:cs typeface="+mn-lt"/>
              </a:rPr>
              <a:t>L’ensemble des mesures adoptées illustre la responsabilité partagée entre le promoteur et le médecin investigateur, garants de l’éthique des recherches qu’ils mènent devant les autorités, les comités d’éthique et les patients eux-mêmes.</a:t>
            </a:r>
            <a:endParaRPr lang="en-US" sz="2400">
              <a:solidFill>
                <a:schemeClr val="tx1"/>
              </a:solidFill>
              <a:ea typeface="+mn-lt"/>
              <a:cs typeface="+mn-lt"/>
            </a:endParaRPr>
          </a:p>
          <a:p>
            <a:pPr algn="ctr"/>
            <a:endParaRPr lang="fr-FR" sz="800">
              <a:solidFill>
                <a:schemeClr val="tx1"/>
              </a:solidFill>
              <a:cs typeface="Calibri"/>
            </a:endParaRPr>
          </a:p>
        </p:txBody>
      </p:sp>
    </p:spTree>
    <p:extLst>
      <p:ext uri="{BB962C8B-B14F-4D97-AF65-F5344CB8AC3E}">
        <p14:creationId xmlns:p14="http://schemas.microsoft.com/office/powerpoint/2010/main" val="856346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2113276" y="58691"/>
            <a:ext cx="7536229" cy="1155553"/>
          </a:xfrm>
          <a:solidFill>
            <a:schemeClr val="accent2"/>
          </a:solidFill>
        </p:spPr>
        <p:txBody>
          <a:bodyPr anchor="ctr">
            <a:normAutofit/>
          </a:bodyPr>
          <a:lstStyle/>
          <a:p>
            <a:r>
              <a:rPr lang="fr-FR" sz="3200">
                <a:solidFill>
                  <a:srgbClr val="080808"/>
                </a:solidFill>
                <a:latin typeface="Calibri"/>
                <a:cs typeface="Calibri"/>
              </a:rPr>
              <a:t>Etudes – Essais cliniques </a:t>
            </a:r>
            <a:r>
              <a:rPr lang="fr-FR" sz="3200">
                <a:solidFill>
                  <a:srgbClr val="080808"/>
                </a:solidFill>
                <a:latin typeface="Calibri"/>
                <a:ea typeface="+mj-lt"/>
                <a:cs typeface="+mj-lt"/>
              </a:rPr>
              <a:t>et éthique</a:t>
            </a:r>
            <a:r>
              <a:rPr lang="fr-FR" sz="3200">
                <a:latin typeface="Calibri"/>
                <a:cs typeface="Calibri Light"/>
              </a:rPr>
              <a:t/>
            </a:r>
            <a:br>
              <a:rPr lang="fr-FR" sz="3200">
                <a:latin typeface="Calibri"/>
                <a:cs typeface="Calibri Light"/>
              </a:rPr>
            </a:br>
            <a:r>
              <a:rPr lang="fr-FR" sz="3200">
                <a:solidFill>
                  <a:srgbClr val="080808"/>
                </a:solidFill>
                <a:latin typeface="Calibri"/>
                <a:ea typeface="+mj-lt"/>
                <a:cs typeface="Calibri"/>
              </a:rPr>
              <a:t>Et Quand on parle d'Ethique</a:t>
            </a:r>
            <a:endParaRPr lang="fr-FR" sz="32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 xmlns:a16="http://schemas.microsoft.com/office/drawing/2014/main" id="{5F673858-957D-43B5-98E2-05CD8B307C85}"/>
              </a:ext>
            </a:extLst>
          </p:cNvPr>
          <p:cNvSpPr/>
          <p:nvPr/>
        </p:nvSpPr>
        <p:spPr>
          <a:xfrm>
            <a:off x="690392" y="1576335"/>
            <a:ext cx="10190599" cy="490250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indent="-285750" algn="ctr">
              <a:lnSpc>
                <a:spcPct val="90000"/>
              </a:lnSpc>
              <a:spcBef>
                <a:spcPct val="0"/>
              </a:spcBef>
              <a:buFont typeface="Arial,Sans-Serif"/>
              <a:buChar char="•"/>
            </a:pPr>
            <a:r>
              <a:rPr lang="fr-FR" sz="2400" dirty="0">
                <a:solidFill>
                  <a:schemeClr val="tx1"/>
                </a:solidFill>
                <a:latin typeface="Calibri"/>
                <a:ea typeface="+mn-lt"/>
                <a:cs typeface="Calibri"/>
              </a:rPr>
              <a:t>Il s'agit des règles afin de préserver la dignité de la personne</a:t>
            </a:r>
            <a:r>
              <a:rPr lang="fr-FR" sz="2400" dirty="0">
                <a:solidFill>
                  <a:srgbClr val="080808"/>
                </a:solidFill>
                <a:latin typeface="Calibri"/>
                <a:ea typeface="+mn-lt"/>
                <a:cs typeface="Calibri"/>
              </a:rPr>
              <a:t> sur qui l'essai est réalisé</a:t>
            </a:r>
            <a:endParaRPr lang="en-US" sz="2400" dirty="0">
              <a:ea typeface="+mn-lt"/>
              <a:cs typeface="+mn-lt"/>
            </a:endParaRPr>
          </a:p>
          <a:p>
            <a:pPr marL="285750" indent="-285750" algn="just">
              <a:lnSpc>
                <a:spcPct val="90000"/>
              </a:lnSpc>
              <a:spcBef>
                <a:spcPts val="1000"/>
              </a:spcBef>
              <a:buFont typeface="Arial"/>
              <a:buChar char="•"/>
            </a:pPr>
            <a:r>
              <a:rPr lang="fr-FR" sz="2400" dirty="0">
                <a:solidFill>
                  <a:schemeClr val="tx1"/>
                </a:solidFill>
                <a:latin typeface="Calibri"/>
                <a:ea typeface="+mn-lt"/>
                <a:cs typeface="Calibri"/>
              </a:rPr>
              <a:t>L’éthique est d'origine </a:t>
            </a:r>
            <a:endParaRPr lang="en-US" sz="2400" dirty="0">
              <a:solidFill>
                <a:schemeClr val="tx1"/>
              </a:solidFill>
              <a:latin typeface="Calibri"/>
              <a:ea typeface="+mn-lt"/>
              <a:cs typeface="Calibri"/>
            </a:endParaRPr>
          </a:p>
          <a:p>
            <a:pPr marL="742950" lvl="1" indent="-285750" algn="just">
              <a:lnSpc>
                <a:spcPct val="90000"/>
              </a:lnSpc>
              <a:spcBef>
                <a:spcPts val="1000"/>
              </a:spcBef>
              <a:buFont typeface="Arial"/>
              <a:buChar char="•"/>
            </a:pPr>
            <a:r>
              <a:rPr lang="fr-FR" sz="2400" dirty="0">
                <a:solidFill>
                  <a:srgbClr val="FF0000"/>
                </a:solidFill>
                <a:latin typeface="Calibri"/>
                <a:ea typeface="+mn-lt"/>
                <a:cs typeface="Calibri"/>
              </a:rPr>
              <a:t>Grec:</a:t>
            </a:r>
            <a:r>
              <a:rPr lang="fr-FR" sz="2400" dirty="0">
                <a:solidFill>
                  <a:schemeClr val="tx1"/>
                </a:solidFill>
                <a:latin typeface="Calibri"/>
                <a:ea typeface="+mn-lt"/>
                <a:cs typeface="Calibri"/>
              </a:rPr>
              <a:t> </a:t>
            </a:r>
            <a:r>
              <a:rPr lang="fr-FR" sz="2400" b="1" dirty="0">
                <a:solidFill>
                  <a:schemeClr val="tx1"/>
                </a:solidFill>
                <a:latin typeface="Calibri"/>
                <a:ea typeface="+mn-lt"/>
                <a:cs typeface="Calibri"/>
              </a:rPr>
              <a:t>éthos</a:t>
            </a:r>
            <a:r>
              <a:rPr lang="fr-FR" sz="2400" dirty="0">
                <a:solidFill>
                  <a:schemeClr val="tx1"/>
                </a:solidFill>
                <a:latin typeface="Calibri"/>
                <a:ea typeface="+mn-lt"/>
                <a:cs typeface="Calibri"/>
              </a:rPr>
              <a:t>  « la science </a:t>
            </a:r>
            <a:r>
              <a:rPr lang="fr-FR" sz="2400" u="sng" dirty="0">
                <a:solidFill>
                  <a:schemeClr val="tx1"/>
                </a:solidFill>
                <a:latin typeface="Calibri"/>
                <a:ea typeface="+mn-lt"/>
                <a:cs typeface="Calibri"/>
                <a:hlinkClick r:id="rId2">
                  <a:extLst>
                    <a:ext uri="{A12FA001-AC4F-418D-AE19-62706E023703}">
                      <ahyp:hlinkClr xmlns="" xmlns:ahyp="http://schemas.microsoft.com/office/drawing/2018/hyperlinkcolor" val="tx"/>
                    </a:ext>
                  </a:extLst>
                </a:hlinkClick>
              </a:rPr>
              <a:t>morale</a:t>
            </a:r>
            <a:r>
              <a:rPr lang="fr-FR" sz="2400" dirty="0">
                <a:solidFill>
                  <a:schemeClr val="tx1"/>
                </a:solidFill>
                <a:latin typeface="Calibri"/>
                <a:ea typeface="+mn-lt"/>
                <a:cs typeface="Calibri"/>
              </a:rPr>
              <a:t> » « lieu de vie ; mœurs »  </a:t>
            </a:r>
            <a:endParaRPr lang="en-US" sz="2400" dirty="0">
              <a:solidFill>
                <a:schemeClr val="tx1"/>
              </a:solidFill>
              <a:latin typeface="Calibri"/>
              <a:ea typeface="+mn-lt"/>
              <a:cs typeface="Calibri"/>
            </a:endParaRPr>
          </a:p>
          <a:p>
            <a:pPr marL="742950" lvl="1" indent="-285750" algn="just">
              <a:lnSpc>
                <a:spcPct val="90000"/>
              </a:lnSpc>
              <a:spcBef>
                <a:spcPts val="1000"/>
              </a:spcBef>
              <a:buFont typeface="Arial"/>
              <a:buChar char="•"/>
            </a:pPr>
            <a:r>
              <a:rPr lang="fr-FR" sz="2400" dirty="0">
                <a:solidFill>
                  <a:schemeClr val="tx1"/>
                </a:solidFill>
                <a:latin typeface="Calibri"/>
                <a:ea typeface="+mn-lt"/>
                <a:cs typeface="Calibri"/>
              </a:rPr>
              <a:t>et du </a:t>
            </a:r>
            <a:r>
              <a:rPr lang="fr-FR" sz="2400" dirty="0">
                <a:solidFill>
                  <a:srgbClr val="FF0000"/>
                </a:solidFill>
                <a:latin typeface="Calibri"/>
                <a:ea typeface="+mn-lt"/>
                <a:cs typeface="Calibri"/>
              </a:rPr>
              <a:t>latin</a:t>
            </a:r>
            <a:r>
              <a:rPr lang="fr-FR" sz="2400" dirty="0">
                <a:solidFill>
                  <a:schemeClr val="tx1"/>
                </a:solidFill>
                <a:latin typeface="Calibri"/>
                <a:ea typeface="+mn-lt"/>
                <a:cs typeface="Calibri"/>
              </a:rPr>
              <a:t> </a:t>
            </a:r>
            <a:r>
              <a:rPr lang="fr-FR" sz="2400" b="1" dirty="0" err="1">
                <a:solidFill>
                  <a:schemeClr val="tx1"/>
                </a:solidFill>
                <a:latin typeface="Calibri"/>
                <a:ea typeface="+mn-lt"/>
                <a:cs typeface="Calibri"/>
              </a:rPr>
              <a:t>ethicus</a:t>
            </a:r>
            <a:r>
              <a:rPr lang="fr-FR" sz="2400" dirty="0">
                <a:solidFill>
                  <a:schemeClr val="tx1"/>
                </a:solidFill>
                <a:latin typeface="Calibri"/>
                <a:ea typeface="+mn-lt"/>
                <a:cs typeface="Calibri"/>
              </a:rPr>
              <a:t>, la morale.</a:t>
            </a:r>
            <a:endParaRPr lang="en-US" sz="2400" dirty="0">
              <a:solidFill>
                <a:schemeClr val="tx1"/>
              </a:solidFill>
              <a:ea typeface="+mn-lt"/>
              <a:cs typeface="Calibri"/>
            </a:endParaRPr>
          </a:p>
          <a:p>
            <a:pPr marL="285750" indent="-285750" algn="just">
              <a:lnSpc>
                <a:spcPct val="90000"/>
              </a:lnSpc>
              <a:spcBef>
                <a:spcPts val="1000"/>
              </a:spcBef>
              <a:buFont typeface="Arial"/>
              <a:buChar char="•"/>
            </a:pPr>
            <a:r>
              <a:rPr lang="fr-FR" sz="2400" dirty="0">
                <a:solidFill>
                  <a:schemeClr val="tx1"/>
                </a:solidFill>
                <a:latin typeface="Calibri"/>
                <a:ea typeface="+mn-lt"/>
                <a:cs typeface="Calibri"/>
              </a:rPr>
              <a:t>L'éthique est définit comme une discipline philosophique qui étudie les principes du bien et du mal dans la conduite de l'homme. </a:t>
            </a:r>
            <a:endParaRPr lang="en-US" sz="2400" dirty="0">
              <a:solidFill>
                <a:schemeClr val="tx1"/>
              </a:solidFill>
              <a:ea typeface="+mn-lt"/>
              <a:cs typeface="+mn-lt"/>
            </a:endParaRPr>
          </a:p>
          <a:p>
            <a:pPr marL="285750" indent="-285750" algn="just">
              <a:lnSpc>
                <a:spcPct val="90000"/>
              </a:lnSpc>
              <a:spcBef>
                <a:spcPts val="1000"/>
              </a:spcBef>
              <a:buFont typeface="Arial"/>
              <a:buChar char="•"/>
            </a:pPr>
            <a:r>
              <a:rPr lang="fr-FR" sz="2400" dirty="0">
                <a:solidFill>
                  <a:schemeClr val="tx1"/>
                </a:solidFill>
                <a:latin typeface="Calibri"/>
                <a:ea typeface="+mn-lt"/>
                <a:cs typeface="Calibri"/>
              </a:rPr>
              <a:t>L'éthique se donne </a:t>
            </a:r>
            <a:r>
              <a:rPr lang="fr-FR" sz="2400" b="1" dirty="0">
                <a:solidFill>
                  <a:schemeClr val="tx1"/>
                </a:solidFill>
                <a:latin typeface="Calibri"/>
                <a:ea typeface="+mn-lt"/>
                <a:cs typeface="Calibri"/>
              </a:rPr>
              <a:t>pour but</a:t>
            </a:r>
            <a:r>
              <a:rPr lang="fr-FR" sz="2400" dirty="0">
                <a:solidFill>
                  <a:schemeClr val="tx1"/>
                </a:solidFill>
                <a:latin typeface="Calibri"/>
                <a:ea typeface="+mn-lt"/>
                <a:cs typeface="Calibri"/>
              </a:rPr>
              <a:t> d'indiquer comment les êtres humains doivent se comporter, agir et être, entre eux et envers ce qui les entoure.</a:t>
            </a:r>
            <a:endParaRPr lang="fr-FR" sz="2400" dirty="0">
              <a:solidFill>
                <a:schemeClr val="tx1"/>
              </a:solidFill>
              <a:ea typeface="+mn-lt"/>
              <a:cs typeface="Calibri"/>
            </a:endParaRPr>
          </a:p>
          <a:p>
            <a:pPr algn="just">
              <a:lnSpc>
                <a:spcPct val="90000"/>
              </a:lnSpc>
              <a:spcBef>
                <a:spcPts val="1000"/>
              </a:spcBef>
            </a:pPr>
            <a:endParaRPr lang="fr-FR" sz="2400">
              <a:solidFill>
                <a:schemeClr val="tx1"/>
              </a:solidFill>
              <a:latin typeface="Calibri"/>
              <a:ea typeface="+mn-lt"/>
              <a:cs typeface="Calibri"/>
            </a:endParaRPr>
          </a:p>
          <a:p>
            <a:pPr algn="ctr">
              <a:lnSpc>
                <a:spcPct val="90000"/>
              </a:lnSpc>
              <a:spcBef>
                <a:spcPct val="0"/>
              </a:spcBef>
            </a:pPr>
            <a:endParaRPr lang="fr-FR" sz="2400">
              <a:solidFill>
                <a:schemeClr val="tx1"/>
              </a:solidFill>
              <a:latin typeface="Calibri"/>
              <a:ea typeface="+mn-lt"/>
              <a:cs typeface="Calibri"/>
            </a:endParaRPr>
          </a:p>
        </p:txBody>
      </p:sp>
    </p:spTree>
    <p:extLst>
      <p:ext uri="{BB962C8B-B14F-4D97-AF65-F5344CB8AC3E}">
        <p14:creationId xmlns:p14="http://schemas.microsoft.com/office/powerpoint/2010/main" val="2740134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967314" y="71823"/>
            <a:ext cx="8114613" cy="1357528"/>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t/>
            </a:r>
            <a:br>
              <a:rPr lang="fr-FR" sz="4400"/>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BE" sz="4400">
                <a:ea typeface="+mj-lt"/>
                <a:cs typeface="+mj-lt"/>
              </a:rPr>
              <a:t>Les droits du patient</a:t>
            </a:r>
            <a:br>
              <a:rPr lang="fr-BE" sz="4400">
                <a:ea typeface="+mj-lt"/>
                <a:cs typeface="+mj-lt"/>
              </a:rPr>
            </a:br>
            <a:r>
              <a:rPr lang="fr-FR" sz="4400">
                <a:cs typeface="Calibri Light"/>
              </a:rPr>
              <a:t/>
            </a:r>
            <a:br>
              <a:rPr lang="fr-FR" sz="44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 xmlns:a16="http://schemas.microsoft.com/office/drawing/2014/main" id="{5F673858-957D-43B5-98E2-05CD8B307C85}"/>
              </a:ext>
            </a:extLst>
          </p:cNvPr>
          <p:cNvSpPr/>
          <p:nvPr/>
        </p:nvSpPr>
        <p:spPr>
          <a:xfrm>
            <a:off x="96086" y="1270579"/>
            <a:ext cx="12083336" cy="558292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1000"/>
              </a:spcBef>
            </a:pPr>
            <a:r>
              <a:rPr lang="fr-BE">
                <a:ea typeface="+mn-lt"/>
                <a:cs typeface="+mn-lt"/>
              </a:rPr>
              <a:t/>
            </a:r>
            <a:br>
              <a:rPr lang="fr-BE">
                <a:ea typeface="+mn-lt"/>
                <a:cs typeface="+mn-lt"/>
              </a:rPr>
            </a:br>
            <a:r>
              <a:rPr lang="fr-BE">
                <a:solidFill>
                  <a:schemeClr val="tx1"/>
                </a:solidFill>
                <a:ea typeface="+mn-lt"/>
                <a:cs typeface="+mn-lt"/>
              </a:rPr>
              <a:t>5. Le droit de consulter son dossier</a:t>
            </a:r>
            <a:r>
              <a:rPr lang="fr-BE">
                <a:ea typeface="+mn-lt"/>
                <a:cs typeface="+mn-lt"/>
              </a:rPr>
              <a:t/>
            </a:r>
            <a:br>
              <a:rPr lang="fr-BE">
                <a:ea typeface="+mn-lt"/>
                <a:cs typeface="+mn-lt"/>
              </a:rPr>
            </a:br>
            <a:r>
              <a:rPr lang="fr-BE">
                <a:solidFill>
                  <a:schemeClr val="tx1"/>
                </a:solidFill>
                <a:ea typeface="+mn-lt"/>
                <a:cs typeface="+mn-lt"/>
              </a:rPr>
              <a:t>La loi prévoit que tout dossier concernant le patient doit être soigneusement tenu à jour et conservé en lieu sûr.</a:t>
            </a:r>
            <a:r>
              <a:rPr lang="fr-BE">
                <a:ea typeface="+mn-lt"/>
                <a:cs typeface="+mn-lt"/>
              </a:rPr>
              <a:t/>
            </a:r>
            <a:br>
              <a:rPr lang="fr-BE">
                <a:ea typeface="+mn-lt"/>
                <a:cs typeface="+mn-lt"/>
              </a:rPr>
            </a:br>
            <a:r>
              <a:rPr lang="fr-BE">
                <a:solidFill>
                  <a:schemeClr val="tx1"/>
                </a:solidFill>
                <a:ea typeface="+mn-lt"/>
                <a:cs typeface="+mn-lt"/>
              </a:rPr>
              <a:t>Le patient a un droit de consultation directe de son dossier et d’en recevoir une copie au prix coûtant.</a:t>
            </a:r>
            <a:r>
              <a:rPr lang="fr-BE">
                <a:ea typeface="+mn-lt"/>
                <a:cs typeface="+mn-lt"/>
              </a:rPr>
              <a:t/>
            </a:r>
            <a:br>
              <a:rPr lang="fr-BE">
                <a:ea typeface="+mn-lt"/>
                <a:cs typeface="+mn-lt"/>
              </a:rPr>
            </a:br>
            <a:r>
              <a:rPr lang="fr-BE">
                <a:solidFill>
                  <a:schemeClr val="tx1"/>
                </a:solidFill>
                <a:ea typeface="+mn-lt"/>
                <a:cs typeface="+mn-lt"/>
              </a:rPr>
              <a:t>Il ne peut cependant pas prendre connaissance des annotations personnelles du praticien professionnel ainsi que des données concernant des tiers. Toutefois, le patient peut demander que son dossier médical soit consulté par le praticien professionnel de son choix. Celui-ci pourra également prendre connaissance des annotations personnelles éventuellement contenues dans le dossier.</a:t>
            </a:r>
            <a:r>
              <a:rPr lang="fr-BE">
                <a:ea typeface="+mn-lt"/>
                <a:cs typeface="+mn-lt"/>
              </a:rPr>
              <a:t/>
            </a:r>
            <a:br>
              <a:rPr lang="fr-BE">
                <a:ea typeface="+mn-lt"/>
                <a:cs typeface="+mn-lt"/>
              </a:rPr>
            </a:br>
            <a:r>
              <a:rPr lang="fr-BE">
                <a:solidFill>
                  <a:schemeClr val="tx1"/>
                </a:solidFill>
                <a:ea typeface="+mn-lt"/>
                <a:cs typeface="+mn-lt"/>
              </a:rPr>
              <a:t>En cas de décès du patient, ce droit de consultation pourra être exercé par certains proches pour peu que le défunt ne s’y soit pas expressément opposé de son vivant et que la demande de consultation soit suffisamment motivée.</a:t>
            </a:r>
            <a:r>
              <a:rPr lang="fr-BE">
                <a:ea typeface="+mn-lt"/>
                <a:cs typeface="+mn-lt"/>
              </a:rPr>
              <a:t/>
            </a:r>
            <a:br>
              <a:rPr lang="fr-BE">
                <a:ea typeface="+mn-lt"/>
                <a:cs typeface="+mn-lt"/>
              </a:rPr>
            </a:br>
            <a:r>
              <a:rPr lang="fr-BE">
                <a:solidFill>
                  <a:schemeClr val="tx1"/>
                </a:solidFill>
                <a:ea typeface="+mn-lt"/>
                <a:cs typeface="+mn-lt"/>
              </a:rPr>
              <a:t>Le droit du patient de consulter son dossier médical est donc clairement réaffirmé et nous osons espérer que le dossier médical ne fera plus l’objet de rétentions abusives que les cours et tribunaux ont dû sanctionner par le passé.</a:t>
            </a:r>
            <a:r>
              <a:rPr lang="fr-BE">
                <a:ea typeface="+mn-lt"/>
                <a:cs typeface="+mn-lt"/>
              </a:rPr>
              <a:t/>
            </a:r>
            <a:br>
              <a:rPr lang="fr-BE">
                <a:ea typeface="+mn-lt"/>
                <a:cs typeface="+mn-lt"/>
              </a:rPr>
            </a:br>
            <a:r>
              <a:rPr lang="fr-BE">
                <a:ea typeface="+mn-lt"/>
                <a:cs typeface="+mn-lt"/>
              </a:rPr>
              <a:t/>
            </a:r>
            <a:br>
              <a:rPr lang="fr-BE">
                <a:ea typeface="+mn-lt"/>
                <a:cs typeface="+mn-lt"/>
              </a:rPr>
            </a:br>
            <a:endParaRPr lang="fr-BE">
              <a:solidFill>
                <a:schemeClr val="tx1"/>
              </a:solidFill>
              <a:latin typeface="Calibri"/>
              <a:ea typeface="+mn-lt"/>
              <a:cs typeface="Calibri"/>
            </a:endParaRPr>
          </a:p>
          <a:p>
            <a:pPr algn="just"/>
            <a:endParaRPr lang="fr-BE">
              <a:ea typeface="+mn-lt"/>
              <a:cs typeface="+mn-lt"/>
            </a:endParaRPr>
          </a:p>
        </p:txBody>
      </p:sp>
    </p:spTree>
    <p:extLst>
      <p:ext uri="{BB962C8B-B14F-4D97-AF65-F5344CB8AC3E}">
        <p14:creationId xmlns:p14="http://schemas.microsoft.com/office/powerpoint/2010/main" val="32518725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297122" y="-1623"/>
            <a:ext cx="8784805" cy="1348348"/>
          </a:xfrm>
          <a:solidFill>
            <a:schemeClr val="accent2"/>
          </a:solidFill>
        </p:spPr>
        <p:txBody>
          <a:bodyPr anchor="ctr">
            <a:normAutofit fontScale="90000"/>
          </a:bodyPr>
          <a:lstStyle/>
          <a:p>
            <a:pPr marL="285750" indent="-285750" algn="l">
              <a:spcBef>
                <a:spcPts val="1000"/>
              </a:spcBef>
              <a:buFont typeface="Arial,Sans-Serif"/>
              <a:buChar char="•"/>
            </a:pPr>
            <a:r>
              <a:rPr lang="fr-FR" sz="4400">
                <a:solidFill>
                  <a:srgbClr val="080808"/>
                </a:solidFill>
              </a:rPr>
              <a:t/>
            </a:r>
            <a:br>
              <a:rPr lang="fr-FR" sz="4400">
                <a:solidFill>
                  <a:srgbClr val="080808"/>
                </a:solidFill>
              </a:rPr>
            </a:br>
            <a:r>
              <a:rPr lang="fr-FR" sz="4400">
                <a:solidFill>
                  <a:srgbClr val="080808"/>
                </a:solidFill>
              </a:rPr>
              <a:t>Etudes – Essais cliniques </a:t>
            </a:r>
            <a:r>
              <a:rPr lang="fr-FR" sz="4400">
                <a:solidFill>
                  <a:srgbClr val="080808"/>
                </a:solidFill>
                <a:ea typeface="+mj-lt"/>
                <a:cs typeface="+mj-lt"/>
              </a:rPr>
              <a:t>et éthique</a:t>
            </a:r>
            <a:endParaRPr lang="fr-FR" sz="4400">
              <a:cs typeface="+mj-lt"/>
            </a:endParaRPr>
          </a:p>
          <a:p>
            <a:pPr>
              <a:lnSpc>
                <a:spcPct val="100000"/>
              </a:lnSpc>
              <a:spcBef>
                <a:spcPts val="0"/>
              </a:spcBef>
            </a:pPr>
            <a:r>
              <a:rPr lang="fr-BE" sz="1800">
                <a:ea typeface="+mj-lt"/>
                <a:cs typeface="+mj-lt"/>
              </a:rPr>
              <a:t>Les droits du patient (étude ou pas étude)</a:t>
            </a:r>
            <a:r>
              <a:rPr lang="fr-FR" sz="4400">
                <a:cs typeface="Calibri Light"/>
              </a:rPr>
              <a:t/>
            </a:r>
            <a:br>
              <a:rPr lang="fr-FR" sz="44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 xmlns:a16="http://schemas.microsoft.com/office/drawing/2014/main" id="{5F673858-957D-43B5-98E2-05CD8B307C85}"/>
              </a:ext>
            </a:extLst>
          </p:cNvPr>
          <p:cNvSpPr/>
          <p:nvPr/>
        </p:nvSpPr>
        <p:spPr>
          <a:xfrm>
            <a:off x="96086" y="1344025"/>
            <a:ext cx="11927264" cy="547275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1000"/>
              </a:spcBef>
            </a:pPr>
            <a:endParaRPr lang="fr-FR">
              <a:solidFill>
                <a:schemeClr val="tx1"/>
              </a:solidFill>
              <a:latin typeface="Calibri"/>
              <a:ea typeface="+mn-lt"/>
              <a:cs typeface="Calibri"/>
            </a:endParaRPr>
          </a:p>
          <a:p>
            <a:endParaRPr lang="fr-BE">
              <a:solidFill>
                <a:schemeClr val="tx1"/>
              </a:solidFill>
              <a:cs typeface="Calibri"/>
            </a:endParaRPr>
          </a:p>
          <a:p>
            <a:r>
              <a:rPr lang="fr-BE">
                <a:solidFill>
                  <a:schemeClr val="tx1"/>
                </a:solidFill>
                <a:ea typeface="+mn-lt"/>
                <a:cs typeface="+mn-lt"/>
              </a:rPr>
              <a:t>1. Le droit à des prestations de qualité</a:t>
            </a:r>
            <a:r>
              <a:rPr lang="fr-BE">
                <a:ea typeface="+mn-lt"/>
                <a:cs typeface="+mn-lt"/>
              </a:rPr>
              <a:t/>
            </a:r>
            <a:br>
              <a:rPr lang="fr-BE">
                <a:ea typeface="+mn-lt"/>
                <a:cs typeface="+mn-lt"/>
              </a:rPr>
            </a:br>
            <a:r>
              <a:rPr lang="fr-BE">
                <a:solidFill>
                  <a:schemeClr val="tx1"/>
                </a:solidFill>
                <a:ea typeface="+mn-lt"/>
                <a:cs typeface="+mn-lt"/>
              </a:rPr>
              <a:t>Ce droit vise à garantir à chaque patient des soins de santé efficaces, vigilants et de bonne qualité et ce, dans le respect de sa dignité humaine, de son autonomie et sans qu'une distinction d'aucune sorte ne soit faite.</a:t>
            </a:r>
            <a:r>
              <a:rPr lang="fr-BE">
                <a:ea typeface="+mn-lt"/>
                <a:cs typeface="+mn-lt"/>
              </a:rPr>
              <a:t/>
            </a:r>
            <a:br>
              <a:rPr lang="fr-BE">
                <a:ea typeface="+mn-lt"/>
                <a:cs typeface="+mn-lt"/>
              </a:rPr>
            </a:br>
            <a:r>
              <a:rPr lang="fr-BE">
                <a:solidFill>
                  <a:schemeClr val="tx1"/>
                </a:solidFill>
                <a:ea typeface="+mn-lt"/>
                <a:cs typeface="+mn-lt"/>
              </a:rPr>
              <a:t>En outre, le praticien professionnel devra dispenser ses soins dans le respect des valeurs morales, culturelles ou religieuses et philosophiques du patient.</a:t>
            </a:r>
            <a:r>
              <a:rPr lang="fr-BE">
                <a:ea typeface="+mn-lt"/>
                <a:cs typeface="+mn-lt"/>
              </a:rPr>
              <a:t/>
            </a:r>
            <a:br>
              <a:rPr lang="fr-BE">
                <a:ea typeface="+mn-lt"/>
                <a:cs typeface="+mn-lt"/>
              </a:rPr>
            </a:br>
            <a:endParaRPr lang="fr-BE">
              <a:solidFill>
                <a:schemeClr val="tx1"/>
              </a:solidFill>
              <a:ea typeface="+mn-lt"/>
              <a:cs typeface="+mn-lt"/>
            </a:endParaRPr>
          </a:p>
          <a:p>
            <a:r>
              <a:rPr lang="fr-BE">
                <a:ea typeface="+mn-lt"/>
                <a:cs typeface="+mn-lt"/>
              </a:rPr>
              <a:t/>
            </a:r>
            <a:br>
              <a:rPr lang="fr-BE">
                <a:ea typeface="+mn-lt"/>
                <a:cs typeface="+mn-lt"/>
              </a:rPr>
            </a:br>
            <a:r>
              <a:rPr lang="fr-BE">
                <a:solidFill>
                  <a:schemeClr val="tx1"/>
                </a:solidFill>
                <a:ea typeface="+mn-lt"/>
                <a:cs typeface="+mn-lt"/>
              </a:rPr>
              <a:t>2. Le droit au libre choix du dispensateur de soins</a:t>
            </a:r>
            <a:r>
              <a:rPr lang="fr-BE">
                <a:ea typeface="+mn-lt"/>
                <a:cs typeface="+mn-lt"/>
              </a:rPr>
              <a:t/>
            </a:r>
            <a:br>
              <a:rPr lang="fr-BE">
                <a:ea typeface="+mn-lt"/>
                <a:cs typeface="+mn-lt"/>
              </a:rPr>
            </a:br>
            <a:r>
              <a:rPr lang="fr-BE">
                <a:solidFill>
                  <a:schemeClr val="tx1"/>
                </a:solidFill>
                <a:ea typeface="+mn-lt"/>
                <a:cs typeface="+mn-lt"/>
              </a:rPr>
              <a:t>La loi consacre la liberté qu'avait le patient de choisir le praticien professionnel par lequel il souhaite être soigné.</a:t>
            </a:r>
            <a:r>
              <a:rPr lang="fr-BE">
                <a:ea typeface="+mn-lt"/>
                <a:cs typeface="+mn-lt"/>
              </a:rPr>
              <a:t/>
            </a:r>
            <a:br>
              <a:rPr lang="fr-BE">
                <a:ea typeface="+mn-lt"/>
                <a:cs typeface="+mn-lt"/>
              </a:rPr>
            </a:br>
            <a:r>
              <a:rPr lang="fr-BE">
                <a:solidFill>
                  <a:schemeClr val="tx1"/>
                </a:solidFill>
                <a:ea typeface="+mn-lt"/>
                <a:cs typeface="+mn-lt"/>
              </a:rPr>
              <a:t>Ce droit est fondamental dès lors que la relation thérapeutique entre un patient et le dispensateur de soins choisi est avant tout basée sur la confiance.</a:t>
            </a:r>
            <a:r>
              <a:rPr lang="fr-BE">
                <a:ea typeface="+mn-lt"/>
                <a:cs typeface="+mn-lt"/>
              </a:rPr>
              <a:t/>
            </a:r>
            <a:br>
              <a:rPr lang="fr-BE">
                <a:ea typeface="+mn-lt"/>
                <a:cs typeface="+mn-lt"/>
              </a:rPr>
            </a:br>
            <a:r>
              <a:rPr lang="fr-BE">
                <a:solidFill>
                  <a:schemeClr val="tx1"/>
                </a:solidFill>
                <a:ea typeface="+mn-lt"/>
                <a:cs typeface="+mn-lt"/>
              </a:rPr>
              <a:t>Il est donc compréhensible que la loi prévoit que le patient peut modifier son choix initial et le cas échéant, solliciter l'avis d'un ou de plusieurs autres dispensateurs de soins.</a:t>
            </a:r>
            <a:r>
              <a:rPr lang="fr-BE">
                <a:ea typeface="+mn-lt"/>
                <a:cs typeface="+mn-lt"/>
              </a:rPr>
              <a:t/>
            </a:r>
            <a:br>
              <a:rPr lang="fr-BE">
                <a:ea typeface="+mn-lt"/>
                <a:cs typeface="+mn-lt"/>
              </a:rPr>
            </a:br>
            <a:r>
              <a:rPr lang="fr-BE">
                <a:solidFill>
                  <a:schemeClr val="tx1"/>
                </a:solidFill>
                <a:ea typeface="+mn-lt"/>
                <a:cs typeface="+mn-lt"/>
              </a:rPr>
              <a:t>Ce principe de libre choix ne peut être restreint que par une loi. Il s’agit essentiellement des législations relatives à la médecine du travail, aux accidents de travail, au traitement médical des détenus et des internés, à l'admission forcée des malades mentaux, etc.</a:t>
            </a:r>
            <a:r>
              <a:rPr lang="fr-BE">
                <a:ea typeface="+mn-lt"/>
                <a:cs typeface="+mn-lt"/>
              </a:rPr>
              <a:t/>
            </a:r>
            <a:br>
              <a:rPr lang="fr-BE">
                <a:ea typeface="+mn-lt"/>
                <a:cs typeface="+mn-lt"/>
              </a:rPr>
            </a:br>
            <a:r>
              <a:rPr lang="fr-BE">
                <a:ea typeface="+mn-lt"/>
                <a:cs typeface="+mn-lt"/>
              </a:rPr>
              <a:t/>
            </a:r>
            <a:br>
              <a:rPr lang="fr-BE">
                <a:ea typeface="+mn-lt"/>
                <a:cs typeface="+mn-lt"/>
              </a:rPr>
            </a:br>
            <a:endParaRPr lang="fr-BE">
              <a:ea typeface="+mn-lt"/>
              <a:cs typeface="+mn-lt"/>
            </a:endParaRPr>
          </a:p>
        </p:txBody>
      </p:sp>
    </p:spTree>
    <p:extLst>
      <p:ext uri="{BB962C8B-B14F-4D97-AF65-F5344CB8AC3E}">
        <p14:creationId xmlns:p14="http://schemas.microsoft.com/office/powerpoint/2010/main" val="7278572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967314" y="71823"/>
            <a:ext cx="8114613" cy="1357528"/>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t/>
            </a:r>
            <a:br>
              <a:rPr lang="fr-FR" sz="4400"/>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BE" sz="4400">
                <a:ea typeface="+mj-lt"/>
                <a:cs typeface="+mj-lt"/>
              </a:rPr>
              <a:t>Les droits du patient</a:t>
            </a:r>
            <a:br>
              <a:rPr lang="fr-BE" sz="4400">
                <a:ea typeface="+mj-lt"/>
                <a:cs typeface="+mj-lt"/>
              </a:rPr>
            </a:br>
            <a:r>
              <a:rPr lang="fr-FR" sz="4400">
                <a:cs typeface="Calibri Light"/>
              </a:rPr>
              <a:t/>
            </a:r>
            <a:br>
              <a:rPr lang="fr-FR" sz="44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 xmlns:a16="http://schemas.microsoft.com/office/drawing/2014/main" id="{5F673858-957D-43B5-98E2-05CD8B307C85}"/>
              </a:ext>
            </a:extLst>
          </p:cNvPr>
          <p:cNvSpPr/>
          <p:nvPr/>
        </p:nvSpPr>
        <p:spPr>
          <a:xfrm>
            <a:off x="197073" y="1858144"/>
            <a:ext cx="11826277" cy="487600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indent="-285750">
              <a:lnSpc>
                <a:spcPct val="90000"/>
              </a:lnSpc>
              <a:spcBef>
                <a:spcPts val="1000"/>
              </a:spcBef>
              <a:buFont typeface="Arial"/>
              <a:buChar char="•"/>
            </a:pPr>
            <a:endParaRPr lang="fr-FR">
              <a:solidFill>
                <a:schemeClr val="tx1"/>
              </a:solidFill>
              <a:latin typeface="Calibri"/>
              <a:ea typeface="+mn-lt"/>
              <a:cs typeface="Calibri"/>
            </a:endParaRPr>
          </a:p>
          <a:p>
            <a:pPr algn="just"/>
            <a:r>
              <a:rPr lang="fr-BE">
                <a:ea typeface="+mn-lt"/>
                <a:cs typeface="+mn-lt"/>
              </a:rPr>
              <a:t/>
            </a:r>
            <a:br>
              <a:rPr lang="fr-BE">
                <a:ea typeface="+mn-lt"/>
                <a:cs typeface="+mn-lt"/>
              </a:rPr>
            </a:br>
            <a:r>
              <a:rPr lang="fr-BE">
                <a:ea typeface="+mn-lt"/>
                <a:cs typeface="+mn-lt"/>
              </a:rPr>
              <a:t/>
            </a:r>
            <a:br>
              <a:rPr lang="fr-BE">
                <a:ea typeface="+mn-lt"/>
                <a:cs typeface="+mn-lt"/>
              </a:rPr>
            </a:br>
            <a:r>
              <a:rPr lang="fr-BE">
                <a:ea typeface="+mn-lt"/>
                <a:cs typeface="+mn-lt"/>
              </a:rPr>
              <a:t/>
            </a:r>
            <a:br>
              <a:rPr lang="fr-BE">
                <a:ea typeface="+mn-lt"/>
                <a:cs typeface="+mn-lt"/>
              </a:rPr>
            </a:br>
            <a:r>
              <a:rPr lang="fr-BE">
                <a:solidFill>
                  <a:schemeClr val="tx1"/>
                </a:solidFill>
                <a:ea typeface="+mn-lt"/>
                <a:cs typeface="+mn-lt"/>
              </a:rPr>
              <a:t>6. Le droit au respect de sa vie privée et de son intimité</a:t>
            </a:r>
            <a:r>
              <a:rPr lang="fr-BE">
                <a:ea typeface="+mn-lt"/>
                <a:cs typeface="+mn-lt"/>
              </a:rPr>
              <a:t/>
            </a:r>
            <a:br>
              <a:rPr lang="fr-BE">
                <a:ea typeface="+mn-lt"/>
                <a:cs typeface="+mn-lt"/>
              </a:rPr>
            </a:br>
            <a:r>
              <a:rPr lang="fr-BE">
                <a:solidFill>
                  <a:schemeClr val="tx1"/>
                </a:solidFill>
                <a:ea typeface="+mn-lt"/>
                <a:cs typeface="+mn-lt"/>
              </a:rPr>
              <a:t>La loi consacre également le droit du patient à la protection de sa vie privée lors de toute intervention du praticien professionnel, notamment en ce qui concerne les informations liées à sa santé.</a:t>
            </a:r>
            <a:r>
              <a:rPr lang="fr-BE">
                <a:ea typeface="+mn-lt"/>
                <a:cs typeface="+mn-lt"/>
              </a:rPr>
              <a:t/>
            </a:r>
            <a:br>
              <a:rPr lang="fr-BE">
                <a:ea typeface="+mn-lt"/>
                <a:cs typeface="+mn-lt"/>
              </a:rPr>
            </a:br>
            <a:r>
              <a:rPr lang="fr-BE">
                <a:solidFill>
                  <a:schemeClr val="tx1"/>
                </a:solidFill>
                <a:ea typeface="+mn-lt"/>
                <a:cs typeface="+mn-lt"/>
              </a:rPr>
              <a:t>Le droit au respect de son intimité se manifeste, lors des soins, examens et traitements, par le fait que seules les personnes dont la présence est justifiée pourront assister à ceux-ci.</a:t>
            </a:r>
            <a:r>
              <a:rPr lang="fr-BE">
                <a:ea typeface="+mn-lt"/>
                <a:cs typeface="+mn-lt"/>
              </a:rPr>
              <a:t/>
            </a:r>
            <a:br>
              <a:rPr lang="fr-BE">
                <a:ea typeface="+mn-lt"/>
                <a:cs typeface="+mn-lt"/>
              </a:rPr>
            </a:br>
            <a:r>
              <a:rPr lang="fr-BE">
                <a:ea typeface="+mn-lt"/>
                <a:cs typeface="+mn-lt"/>
              </a:rPr>
              <a:t/>
            </a:r>
            <a:br>
              <a:rPr lang="fr-BE">
                <a:ea typeface="+mn-lt"/>
                <a:cs typeface="+mn-lt"/>
              </a:rPr>
            </a:br>
            <a:r>
              <a:rPr lang="fr-BE">
                <a:solidFill>
                  <a:schemeClr val="tx1"/>
                </a:solidFill>
                <a:ea typeface="+mn-lt"/>
                <a:cs typeface="+mn-lt"/>
              </a:rPr>
              <a:t>7. Les mineurs</a:t>
            </a:r>
            <a:r>
              <a:rPr lang="fr-BE">
                <a:ea typeface="+mn-lt"/>
                <a:cs typeface="+mn-lt"/>
              </a:rPr>
              <a:t/>
            </a:r>
            <a:br>
              <a:rPr lang="fr-BE">
                <a:ea typeface="+mn-lt"/>
                <a:cs typeface="+mn-lt"/>
              </a:rPr>
            </a:br>
            <a:r>
              <a:rPr lang="fr-BE">
                <a:solidFill>
                  <a:schemeClr val="tx1"/>
                </a:solidFill>
                <a:ea typeface="+mn-lt"/>
                <a:cs typeface="+mn-lt"/>
              </a:rPr>
              <a:t>La loi envisage le cas des patients mineurs dont les droits seront exercés par les parents ou le tuteur de l’enfant.</a:t>
            </a:r>
            <a:r>
              <a:rPr lang="fr-BE">
                <a:ea typeface="+mn-lt"/>
                <a:cs typeface="+mn-lt"/>
              </a:rPr>
              <a:t/>
            </a:r>
            <a:br>
              <a:rPr lang="fr-BE">
                <a:ea typeface="+mn-lt"/>
                <a:cs typeface="+mn-lt"/>
              </a:rPr>
            </a:br>
            <a:r>
              <a:rPr lang="fr-BE">
                <a:solidFill>
                  <a:schemeClr val="tx1"/>
                </a:solidFill>
                <a:ea typeface="+mn-lt"/>
                <a:cs typeface="+mn-lt"/>
              </a:rPr>
              <a:t>Toutefois, il est prévu que le mineur pourra être, suivant son âge et sa maturité, associé à l’exercice de ses droits de patient.</a:t>
            </a:r>
          </a:p>
          <a:p>
            <a:pPr>
              <a:lnSpc>
                <a:spcPct val="90000"/>
              </a:lnSpc>
              <a:spcBef>
                <a:spcPts val="1000"/>
              </a:spcBef>
            </a:pPr>
            <a:endParaRPr lang="fr-BE">
              <a:solidFill>
                <a:schemeClr val="tx1"/>
              </a:solidFill>
              <a:latin typeface="Calibri"/>
              <a:ea typeface="+mn-lt"/>
              <a:cs typeface="Calibri"/>
            </a:endParaRPr>
          </a:p>
          <a:p>
            <a:pPr algn="ctr">
              <a:lnSpc>
                <a:spcPct val="90000"/>
              </a:lnSpc>
              <a:spcBef>
                <a:spcPct val="0"/>
              </a:spcBef>
            </a:pPr>
            <a:endParaRPr lang="fr-FR">
              <a:solidFill>
                <a:schemeClr val="tx1"/>
              </a:solidFill>
              <a:cs typeface="Calibri"/>
            </a:endParaRPr>
          </a:p>
        </p:txBody>
      </p:sp>
    </p:spTree>
    <p:extLst>
      <p:ext uri="{BB962C8B-B14F-4D97-AF65-F5344CB8AC3E}">
        <p14:creationId xmlns:p14="http://schemas.microsoft.com/office/powerpoint/2010/main" val="38018875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544070" y="297388"/>
            <a:ext cx="8279872" cy="1339167"/>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t/>
            </a:r>
            <a:br>
              <a:rPr lang="fr-FR" sz="4400"/>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FR" sz="4400">
                <a:solidFill>
                  <a:srgbClr val="080808"/>
                </a:solidFill>
                <a:cs typeface="Calibri Light"/>
              </a:rPr>
              <a:t>naissance des Comités d'éthique</a:t>
            </a:r>
            <a:r>
              <a:rPr lang="fr-FR" sz="4400">
                <a:cs typeface="Calibri Light"/>
              </a:rPr>
              <a:t/>
            </a:r>
            <a:br>
              <a:rPr lang="fr-FR" sz="4400">
                <a:cs typeface="Calibri Light"/>
              </a:rPr>
            </a:br>
            <a:r>
              <a:rPr lang="fr-FR" sz="4400">
                <a:cs typeface="Calibri Light"/>
              </a:rPr>
              <a:t/>
            </a:r>
            <a:br>
              <a:rPr lang="fr-FR" sz="44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Rectangle 3">
            <a:extLst>
              <a:ext uri="{FF2B5EF4-FFF2-40B4-BE49-F238E27FC236}">
                <a16:creationId xmlns="" xmlns:a16="http://schemas.microsoft.com/office/drawing/2014/main" id="{8E4BBB15-7E4E-4221-882A-E28430AF915A}"/>
              </a:ext>
            </a:extLst>
          </p:cNvPr>
          <p:cNvSpPr/>
          <p:nvPr/>
        </p:nvSpPr>
        <p:spPr>
          <a:xfrm>
            <a:off x="160235" y="1855239"/>
            <a:ext cx="11801758" cy="477223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sz="1200">
                <a:solidFill>
                  <a:schemeClr val="tx1"/>
                </a:solidFill>
              </a:rPr>
              <a:t>Comités d’éthique : principes et usages communs</a:t>
            </a:r>
            <a:endParaRPr lang="fr-FR" sz="1200">
              <a:solidFill>
                <a:schemeClr val="tx1"/>
              </a:solidFill>
              <a:cs typeface="Calibri"/>
            </a:endParaRPr>
          </a:p>
          <a:p>
            <a:pPr algn="ctr"/>
            <a:r>
              <a:rPr lang="fr-FR" sz="1200">
                <a:solidFill>
                  <a:schemeClr val="tx1"/>
                </a:solidFill>
                <a:ea typeface="+mn-lt"/>
                <a:cs typeface="+mn-lt"/>
              </a:rPr>
              <a:t>Un comité d’éthique est un « </a:t>
            </a:r>
            <a:r>
              <a:rPr lang="fr-FR" sz="1200" i="1">
                <a:solidFill>
                  <a:schemeClr val="tx1"/>
                </a:solidFill>
                <a:ea typeface="+mn-lt"/>
                <a:cs typeface="+mn-lt"/>
              </a:rPr>
              <a:t>organe indépendant, pluridisciplinaire et pluraliste, chargé de préserver les droits, la sécurité, et le bien-être des participants à un essai »</a:t>
            </a:r>
            <a:r>
              <a:rPr lang="fr-FR" sz="1200">
                <a:solidFill>
                  <a:schemeClr val="tx1"/>
                </a:solidFill>
                <a:ea typeface="+mn-lt"/>
                <a:cs typeface="+mn-lt"/>
              </a:rPr>
              <a:t> .</a:t>
            </a:r>
            <a:endParaRPr lang="fr-FR" sz="1200">
              <a:solidFill>
                <a:schemeClr val="tx1"/>
              </a:solidFill>
              <a:cs typeface="Calibri"/>
            </a:endParaRPr>
          </a:p>
          <a:p>
            <a:pPr algn="ctr"/>
            <a:r>
              <a:rPr lang="fr-FR" sz="1200">
                <a:solidFill>
                  <a:schemeClr val="tx1"/>
                </a:solidFill>
                <a:ea typeface="+mn-lt"/>
                <a:cs typeface="+mn-lt"/>
              </a:rPr>
              <a:t>Il est mis en place par un État, une institution ou une communauté pour assurer une contribution éthique et scientifique à la recherche biomédicale [</a:t>
            </a:r>
            <a:r>
              <a:rPr lang="fr-FR" sz="1200">
                <a:solidFill>
                  <a:schemeClr val="tx1"/>
                </a:solidFill>
                <a:ea typeface="+mn-lt"/>
                <a:cs typeface="+mn-lt"/>
                <a:hlinkClick r:id="rId2">
                  <a:extLst>
                    <a:ext uri="{A12FA001-AC4F-418D-AE19-62706E023703}">
                      <ahyp:hlinkClr xmlns="" xmlns:ahyp="http://schemas.microsoft.com/office/drawing/2018/hyperlinkcolor" val="tx"/>
                    </a:ext>
                  </a:extLst>
                </a:hlinkClick>
              </a:rPr>
              <a:t>28</a:t>
            </a:r>
            <a:r>
              <a:rPr lang="fr-FR" sz="1200">
                <a:solidFill>
                  <a:schemeClr val="tx1"/>
                </a:solidFill>
                <a:ea typeface="+mn-lt"/>
                <a:cs typeface="+mn-lt"/>
              </a:rPr>
              <a:t>]. Il est soumis à l’agrément et/ou l’enregistrement auprès d’une autorité officielle : OHRP (</a:t>
            </a:r>
            <a:r>
              <a:rPr lang="fr-FR" sz="1200" i="1">
                <a:solidFill>
                  <a:schemeClr val="tx1"/>
                </a:solidFill>
                <a:ea typeface="+mn-lt"/>
                <a:cs typeface="+mn-lt"/>
              </a:rPr>
              <a:t>Office for Human </a:t>
            </a:r>
            <a:r>
              <a:rPr lang="fr-FR" sz="1200" i="1" err="1">
                <a:solidFill>
                  <a:schemeClr val="tx1"/>
                </a:solidFill>
                <a:ea typeface="+mn-lt"/>
                <a:cs typeface="+mn-lt"/>
              </a:rPr>
              <a:t>Research</a:t>
            </a:r>
            <a:r>
              <a:rPr lang="fr-FR" sz="1200" i="1">
                <a:solidFill>
                  <a:schemeClr val="tx1"/>
                </a:solidFill>
                <a:ea typeface="+mn-lt"/>
                <a:cs typeface="+mn-lt"/>
              </a:rPr>
              <a:t> Protection</a:t>
            </a:r>
            <a:r>
              <a:rPr lang="fr-FR" sz="1200">
                <a:solidFill>
                  <a:schemeClr val="tx1"/>
                </a:solidFill>
                <a:ea typeface="+mn-lt"/>
                <a:cs typeface="+mn-lt"/>
              </a:rPr>
              <a:t>) aux États-Unis, Ministre chargé de la Santé en France par exemple.</a:t>
            </a:r>
            <a:endParaRPr lang="fr-FR" sz="1200">
              <a:solidFill>
                <a:schemeClr val="tx1"/>
              </a:solidFill>
              <a:cs typeface="Calibri"/>
            </a:endParaRPr>
          </a:p>
          <a:p>
            <a:pPr algn="ctr"/>
            <a:r>
              <a:rPr lang="fr-FR" sz="1200">
                <a:solidFill>
                  <a:schemeClr val="tx1"/>
                </a:solidFill>
                <a:ea typeface="+mn-lt"/>
                <a:cs typeface="+mn-lt"/>
              </a:rPr>
              <a:t>En France, les comités sont composés de manière à garantir leur indépendance et la diversité des compétences dans le domaine biomédical et à l’égard des questions éthiques, sociales, psychologiques et juridiques. Depuis la circulaire du 14 juin 2006 relative à la mise en place des CPP dans le cadre de la LSP, ils comprennent 14 membres titulaires et autant de suppléants répartis en deux collèges [</a:t>
            </a:r>
            <a:r>
              <a:rPr lang="fr-FR" sz="1200">
                <a:solidFill>
                  <a:schemeClr val="tx1"/>
                </a:solidFill>
                <a:ea typeface="+mn-lt"/>
                <a:cs typeface="+mn-lt"/>
                <a:hlinkClick r:id="rId3">
                  <a:extLst>
                    <a:ext uri="{A12FA001-AC4F-418D-AE19-62706E023703}">
                      <ahyp:hlinkClr xmlns="" xmlns:ahyp="http://schemas.microsoft.com/office/drawing/2018/hyperlinkcolor" val="tx"/>
                    </a:ext>
                  </a:extLst>
                </a:hlinkClick>
              </a:rPr>
              <a:t>29</a:t>
            </a:r>
            <a:r>
              <a:rPr lang="fr-FR" sz="1200">
                <a:solidFill>
                  <a:schemeClr val="tx1"/>
                </a:solidFill>
                <a:ea typeface="+mn-lt"/>
                <a:cs typeface="+mn-lt"/>
              </a:rPr>
              <a:t>], dont deux représentants des associations de malades ou d’usagers du système de santé.</a:t>
            </a:r>
          </a:p>
          <a:p>
            <a:pPr algn="ctr"/>
            <a:r>
              <a:rPr lang="fr-FR" sz="1200">
                <a:solidFill>
                  <a:schemeClr val="tx1"/>
                </a:solidFill>
                <a:ea typeface="+mn-lt"/>
                <a:cs typeface="+mn-lt"/>
              </a:rPr>
              <a:t>Leur rôle est essentiel dans l’évaluation de l’information délivrée aux personnes participant à la recherche, qu’elle soit préalable, délivrée en cours d’étude ou à l’issue de l’étude sur les résultats globaux de la recherche [</a:t>
            </a:r>
            <a:r>
              <a:rPr lang="fr-FR" sz="1200">
                <a:solidFill>
                  <a:schemeClr val="tx1"/>
                </a:solidFill>
                <a:ea typeface="+mn-lt"/>
                <a:cs typeface="+mn-lt"/>
                <a:hlinkClick r:id="rId4">
                  <a:extLst>
                    <a:ext uri="{A12FA001-AC4F-418D-AE19-62706E023703}">
                      <ahyp:hlinkClr xmlns="" xmlns:ahyp="http://schemas.microsoft.com/office/drawing/2018/hyperlinkcolor" val="tx"/>
                    </a:ext>
                  </a:extLst>
                </a:hlinkClick>
              </a:rPr>
              <a:t>10</a:t>
            </a:r>
            <a:r>
              <a:rPr lang="fr-FR" sz="1200">
                <a:solidFill>
                  <a:schemeClr val="tx1"/>
                </a:solidFill>
                <a:ea typeface="+mn-lt"/>
                <a:cs typeface="+mn-lt"/>
              </a:rPr>
              <a:t>]. Certains CPP ont demandé à l’OHRP d’être agréés comme IRB. D’autres IRB, comme par exemple celui de l’Inserm, ont été mis en place ces dernières années car seuls les IRB peuvent donner des avis éthiques sur des recherches financées par les Américains et certains journaux anglo-saxons ne reconnaissent que les avis des IRB quand un manuscrit leur est soumis pour publication.</a:t>
            </a:r>
          </a:p>
          <a:p>
            <a:pPr algn="ctr"/>
            <a:r>
              <a:rPr lang="fr-FR" sz="1200">
                <a:solidFill>
                  <a:schemeClr val="tx1"/>
                </a:solidFill>
                <a:ea typeface="+mn-lt"/>
                <a:cs typeface="+mn-lt"/>
              </a:rPr>
              <a:t>Aux États-Unis, la sélection des membres d’un IRB doit assurer la diversité des milieux professionnels (au moins cinq), des groupes ethniques et des sexes [</a:t>
            </a:r>
            <a:r>
              <a:rPr lang="fr-FR" sz="1200">
                <a:solidFill>
                  <a:schemeClr val="tx1"/>
                </a:solidFill>
                <a:ea typeface="+mn-lt"/>
                <a:cs typeface="+mn-lt"/>
                <a:hlinkClick r:id="rId5">
                  <a:extLst>
                    <a:ext uri="{A12FA001-AC4F-418D-AE19-62706E023703}">
                      <ahyp:hlinkClr xmlns="" xmlns:ahyp="http://schemas.microsoft.com/office/drawing/2018/hyperlinkcolor" val="tx"/>
                    </a:ext>
                  </a:extLst>
                </a:hlinkClick>
              </a:rPr>
              <a:t>30</a:t>
            </a:r>
            <a:r>
              <a:rPr lang="fr-FR" sz="1200">
                <a:solidFill>
                  <a:schemeClr val="tx1"/>
                </a:solidFill>
                <a:ea typeface="+mn-lt"/>
                <a:cs typeface="+mn-lt"/>
              </a:rPr>
              <a:t>].</a:t>
            </a:r>
            <a:endParaRPr lang="fr-FR" sz="1200">
              <a:solidFill>
                <a:schemeClr val="tx1"/>
              </a:solidFill>
              <a:cs typeface="Calibri"/>
            </a:endParaRPr>
          </a:p>
          <a:p>
            <a:pPr algn="ctr"/>
            <a:r>
              <a:rPr lang="fr-FR" sz="1200">
                <a:solidFill>
                  <a:schemeClr val="tx1"/>
                </a:solidFill>
                <a:ea typeface="+mn-lt"/>
                <a:cs typeface="+mn-lt"/>
              </a:rPr>
              <a:t>Les membres doivent être formés initialement et de façon continue pour garantir leur compétence/expertise tout au long de leur mandat, leur permettre d’évaluer le projet pour éviter tout conflit d’intérêt. Les comités exercent leur mission en toute indépendance de l’État, des promoteurs et des investigateurs.</a:t>
            </a:r>
          </a:p>
          <a:p>
            <a:pPr algn="ctr"/>
            <a:r>
              <a:rPr lang="fr-FR" sz="1200">
                <a:solidFill>
                  <a:schemeClr val="tx1"/>
                </a:solidFill>
                <a:ea typeface="+mn-lt"/>
                <a:cs typeface="+mn-lt"/>
              </a:rPr>
              <a:t>Leur financement est indépendant, majoritairement d’origine publique, afin qu’ils ne soient soumis à aucune pression financière. Chaque CE doit disposer d’un règlement intérieur et de procédures décrivant l’organisation et la conduite de ses activités, pour garantir une évaluation objective et indépendante des projets de recherche. Ils peuvent faire appel à des experts indépendants susceptibles d’apporter une compétence particulière dans l’examen des protocoles de recherche soumis.</a:t>
            </a:r>
          </a:p>
          <a:p>
            <a:pPr algn="ctr"/>
            <a:r>
              <a:rPr lang="fr-FR" sz="1200">
                <a:solidFill>
                  <a:schemeClr val="tx1"/>
                </a:solidFill>
                <a:ea typeface="+mn-lt"/>
                <a:cs typeface="+mn-lt"/>
              </a:rPr>
              <a:t>Les comités d’éthique sont chargés :</a:t>
            </a:r>
          </a:p>
          <a:p>
            <a:pPr marL="285750" indent="-285750" algn="ctr">
              <a:buFont typeface="Arial"/>
              <a:buChar char="•"/>
            </a:pPr>
            <a:r>
              <a:rPr lang="fr-FR" sz="1200">
                <a:solidFill>
                  <a:schemeClr val="tx1"/>
                </a:solidFill>
                <a:ea typeface="+mn-lt"/>
                <a:cs typeface="+mn-lt"/>
              </a:rPr>
              <a:t>de l’examen des demandes d’essai clinique et de la prise de décision, conduisant à la communication d’un avis à l’intention du demandeur,</a:t>
            </a:r>
            <a:endParaRPr lang="fr-FR" sz="1200">
              <a:solidFill>
                <a:schemeClr val="tx1"/>
              </a:solidFill>
              <a:cs typeface="Calibri"/>
            </a:endParaRPr>
          </a:p>
          <a:p>
            <a:pPr marL="285750" indent="-285750" algn="ctr">
              <a:buFont typeface="Arial"/>
              <a:buChar char="•"/>
            </a:pPr>
            <a:r>
              <a:rPr lang="fr-FR" sz="1200">
                <a:solidFill>
                  <a:schemeClr val="tx1"/>
                </a:solidFill>
                <a:ea typeface="+mn-lt"/>
                <a:cs typeface="+mn-lt"/>
              </a:rPr>
              <a:t>de l’examen éthique, juridique, scientifique et social des projets de recherche concernant des êtres humains. Une attention particulière est portée aux documents remis aux participants, qui doivent être rédigés dans un langage non technique et accessible à tous. De même l’évaluation du risque de perte de chance potentielle pour un patient doit être extrêmement rigoureuse,</a:t>
            </a:r>
          </a:p>
          <a:p>
            <a:pPr marL="285750" indent="-285750" algn="ctr">
              <a:buFont typeface="Arial"/>
              <a:buChar char="•"/>
            </a:pPr>
            <a:r>
              <a:rPr lang="fr-FR" sz="1200">
                <a:solidFill>
                  <a:schemeClr val="tx1"/>
                </a:solidFill>
                <a:ea typeface="+mn-lt"/>
                <a:cs typeface="+mn-lt"/>
              </a:rPr>
              <a:t>du suivi de l’évolution des recherches ayant fait l’objet d’une décision favorable,</a:t>
            </a:r>
          </a:p>
          <a:p>
            <a:pPr marL="285750" indent="-285750" algn="ctr">
              <a:buFont typeface="Arial"/>
              <a:buChar char="•"/>
            </a:pPr>
            <a:r>
              <a:rPr lang="fr-FR" sz="1200">
                <a:solidFill>
                  <a:schemeClr val="tx1"/>
                </a:solidFill>
                <a:ea typeface="+mn-lt"/>
                <a:cs typeface="+mn-lt"/>
              </a:rPr>
              <a:t>de l’archivage des documents d’étude évalués selon la réglementation en vigueur.</a:t>
            </a:r>
          </a:p>
          <a:p>
            <a:pPr algn="ctr"/>
            <a:r>
              <a:rPr lang="fr-FR" sz="1200">
                <a:solidFill>
                  <a:schemeClr val="tx1"/>
                </a:solidFill>
                <a:ea typeface="+mn-lt"/>
                <a:cs typeface="+mn-lt"/>
              </a:rPr>
              <a:t>Tout en évaluant les progrès scientifiques, les comités d’éthique ont aussi pour rôle de favoriser le débat, ainsi que la sensibilisation et la mobilisation du public en matière de bioéthique.</a:t>
            </a:r>
            <a:endParaRPr lang="en-US" sz="1200">
              <a:solidFill>
                <a:schemeClr val="tx1"/>
              </a:solidFill>
              <a:cs typeface="Calibri"/>
            </a:endParaRPr>
          </a:p>
          <a:p>
            <a:pPr algn="ctr"/>
            <a:endParaRPr lang="fr-FR" sz="1200">
              <a:solidFill>
                <a:schemeClr val="tx1"/>
              </a:solidFill>
              <a:cs typeface="Calibri"/>
            </a:endParaRPr>
          </a:p>
        </p:txBody>
      </p:sp>
    </p:spTree>
    <p:extLst>
      <p:ext uri="{BB962C8B-B14F-4D97-AF65-F5344CB8AC3E}">
        <p14:creationId xmlns:p14="http://schemas.microsoft.com/office/powerpoint/2010/main" val="8781567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21990" y="81004"/>
            <a:ext cx="11841983" cy="1357528"/>
          </a:xfrm>
          <a:solidFill>
            <a:schemeClr val="accent2"/>
          </a:solidFill>
        </p:spPr>
        <p:txBody>
          <a:bodyPr anchor="ctr">
            <a:normAutofit fontScale="90000"/>
          </a:bodyPr>
          <a:lstStyle/>
          <a:p>
            <a:r>
              <a:rPr lang="fr-FR" sz="4400">
                <a:latin typeface="Calibri"/>
              </a:rPr>
              <a:t/>
            </a:r>
            <a:br>
              <a:rPr lang="fr-FR" sz="4400">
                <a:latin typeface="Calibri"/>
              </a:rPr>
            </a:br>
            <a:r>
              <a:rPr lang="fr-FR" sz="4400">
                <a:solidFill>
                  <a:srgbClr val="080808"/>
                </a:solidFill>
                <a:latin typeface="Calibri"/>
                <a:cs typeface="Calibri"/>
              </a:rPr>
              <a:t>Etudes – Essais cliniques </a:t>
            </a:r>
            <a:r>
              <a:rPr lang="fr-FR" sz="4400">
                <a:solidFill>
                  <a:srgbClr val="080808"/>
                </a:solidFill>
                <a:latin typeface="Calibri"/>
                <a:ea typeface="+mj-lt"/>
                <a:cs typeface="+mj-lt"/>
              </a:rPr>
              <a:t>et éthique</a:t>
            </a:r>
            <a:r>
              <a:rPr lang="fr-FR" sz="4400">
                <a:latin typeface="Calibri"/>
                <a:cs typeface="Calibri Light"/>
              </a:rPr>
              <a:t/>
            </a:r>
            <a:br>
              <a:rPr lang="fr-FR" sz="4400">
                <a:latin typeface="Calibri"/>
                <a:cs typeface="Calibri Light"/>
              </a:rPr>
            </a:br>
            <a:r>
              <a:rPr lang="fr-FR" sz="4400">
                <a:latin typeface="Calibri"/>
                <a:ea typeface="+mj-lt"/>
                <a:cs typeface="+mj-lt"/>
              </a:rPr>
              <a:t>Mission du comité éthique </a:t>
            </a:r>
            <a:r>
              <a:rPr lang="fr-BE" sz="4400">
                <a:latin typeface="Calibri"/>
                <a:ea typeface="+mj-lt"/>
                <a:cs typeface="Calibri"/>
              </a:rPr>
              <a:t>sur tout protocole d’expérimentation</a:t>
            </a:r>
            <a:r>
              <a:rPr lang="fr-FR" sz="4400">
                <a:latin typeface="Calibri"/>
                <a:cs typeface="Calibri Light"/>
              </a:rPr>
              <a:t/>
            </a:r>
            <a:br>
              <a:rPr lang="fr-FR" sz="4400">
                <a:latin typeface="Calibri"/>
                <a:cs typeface="Calibri Light"/>
              </a:rPr>
            </a:br>
            <a:endParaRPr lang="fr-FR" sz="4400">
              <a:solidFill>
                <a:srgbClr val="080808"/>
              </a:solidFill>
              <a:latin typeface="Calibri"/>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 xmlns:a16="http://schemas.microsoft.com/office/drawing/2014/main" id="{5F673858-957D-43B5-98E2-05CD8B307C85}"/>
              </a:ext>
            </a:extLst>
          </p:cNvPr>
          <p:cNvSpPr/>
          <p:nvPr/>
        </p:nvSpPr>
        <p:spPr>
          <a:xfrm>
            <a:off x="123627" y="1619445"/>
            <a:ext cx="12055795" cy="523405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indent="-285750">
              <a:lnSpc>
                <a:spcPct val="90000"/>
              </a:lnSpc>
              <a:spcBef>
                <a:spcPts val="1000"/>
              </a:spcBef>
              <a:buFont typeface="Arial"/>
              <a:buChar char="•"/>
            </a:pPr>
            <a:endParaRPr lang="fr-FR">
              <a:solidFill>
                <a:schemeClr val="tx1"/>
              </a:solidFill>
              <a:latin typeface="Calibri"/>
              <a:ea typeface="+mn-lt"/>
              <a:cs typeface="Calibri"/>
            </a:endParaRPr>
          </a:p>
          <a:p>
            <a:pPr algn="just"/>
            <a:r>
              <a:rPr lang="fr-BE">
                <a:solidFill>
                  <a:schemeClr val="tx1"/>
                </a:solidFill>
                <a:ea typeface="+mn-lt"/>
                <a:cs typeface="+mn-lt"/>
              </a:rPr>
              <a:t>Avant qu'une étude clinique puisse être lancée, elle doit avoir obtenu au préalable l'accord d'un comité d'éthique.</a:t>
            </a:r>
            <a:endParaRPr lang="fr-BE">
              <a:solidFill>
                <a:schemeClr val="tx1"/>
              </a:solidFill>
              <a:cs typeface="Calibri"/>
            </a:endParaRPr>
          </a:p>
          <a:p>
            <a:pPr algn="just"/>
            <a:r>
              <a:rPr lang="fr-BE">
                <a:solidFill>
                  <a:schemeClr val="tx1"/>
                </a:solidFill>
                <a:ea typeface="+mn-lt"/>
                <a:cs typeface="+mn-lt"/>
              </a:rPr>
              <a:t>En effet, en vue d'assurer le respect des droits et la sécurité des patients qui seront inclus dans l'étude, cet organisme émet diverses exigences et recommandations qui doivent être absolument respectées pour que l'étude ait lieu :</a:t>
            </a:r>
            <a:endParaRPr lang="fr-BE">
              <a:solidFill>
                <a:schemeClr val="tx1"/>
              </a:solidFill>
              <a:cs typeface="Calibri"/>
            </a:endParaRPr>
          </a:p>
          <a:p>
            <a:pPr marL="285750" indent="-285750" algn="just">
              <a:buFont typeface="Arial"/>
              <a:buChar char="•"/>
            </a:pPr>
            <a:r>
              <a:rPr lang="fr-BE">
                <a:solidFill>
                  <a:schemeClr val="tx1"/>
                </a:solidFill>
                <a:ea typeface="+mn-lt"/>
                <a:cs typeface="+mn-lt"/>
              </a:rPr>
              <a:t>Ainsi, le comité d'éthique vérifie les informations fournies au patient (formulaires d'information et de consentement) relatives à l'essai clinique et au traitement expérimental de chaque étude, et veille à ce que ces dernières soient complètes, exactes et compréhensibles, et qu'elles n'entretiennent pas d'espoirs déraisonnables. De plus, il fait en sorte d'être tenu au courant des différentes mises à jour relatives à l'avancement de chaque étude et garantit aux participants de recevoir ces mêmes informations.</a:t>
            </a:r>
          </a:p>
          <a:p>
            <a:pPr marL="285750" indent="-285750" algn="just">
              <a:buFont typeface="Arial"/>
              <a:buChar char="•"/>
            </a:pPr>
            <a:r>
              <a:rPr lang="fr-BE">
                <a:solidFill>
                  <a:schemeClr val="tx1"/>
                </a:solidFill>
                <a:ea typeface="+mn-lt"/>
                <a:cs typeface="+mn-lt"/>
              </a:rPr>
              <a:t>Il fait également en sorte que la confidentialité des données de chaque patient soit respectée.</a:t>
            </a:r>
            <a:endParaRPr lang="fr-BE">
              <a:solidFill>
                <a:schemeClr val="tx1"/>
              </a:solidFill>
              <a:cs typeface="Calibri"/>
            </a:endParaRPr>
          </a:p>
          <a:p>
            <a:pPr marL="285750" indent="-285750" algn="just">
              <a:buFont typeface="Arial"/>
              <a:buChar char="•"/>
            </a:pPr>
            <a:r>
              <a:rPr lang="fr-BE">
                <a:solidFill>
                  <a:schemeClr val="tx1"/>
                </a:solidFill>
                <a:ea typeface="+mn-lt"/>
                <a:cs typeface="+mn-lt"/>
              </a:rPr>
              <a:t>Par ailleurs, il s'assure que le protocole d'essai clinique suive les meilleurs standards actuels tant au niveau médical que scientifique, et évalue les risques potentiels encourus par les patients participants. Ainsi, l'étude ne pourra être acceptée ou devra être interrompue si ces risques prévisibles dépassent les bénéfices éventuels. A ce sujet, il vérifie qu'il y ait des règles de sécurité permettant d'évaluer l'étude en cours et de l'arrêter dans le cas où un problème venait à se poser (complication, effet secondaire important, un des traitements étant clairement supérieur à l'autre, ...).</a:t>
            </a:r>
            <a:endParaRPr lang="fr-BE">
              <a:solidFill>
                <a:schemeClr val="tx1"/>
              </a:solidFill>
              <a:cs typeface="Calibri"/>
            </a:endParaRPr>
          </a:p>
          <a:p>
            <a:pPr marL="285750" indent="-285750" algn="just">
              <a:buFont typeface="Arial"/>
              <a:buChar char="•"/>
            </a:pPr>
            <a:r>
              <a:rPr lang="fr-BE">
                <a:solidFill>
                  <a:schemeClr val="tx1"/>
                </a:solidFill>
                <a:ea typeface="+mn-lt"/>
                <a:cs typeface="+mn-lt"/>
              </a:rPr>
              <a:t>Il certifie aussi que le centre où est réalisée l'étude dispose à la fois des moyens humains et des compétences nécessaires pour mener cette dernière.</a:t>
            </a:r>
            <a:endParaRPr lang="fr-BE">
              <a:solidFill>
                <a:schemeClr val="tx1"/>
              </a:solidFill>
              <a:cs typeface="Calibri"/>
            </a:endParaRPr>
          </a:p>
          <a:p>
            <a:pPr marL="285750" indent="-285750" algn="just">
              <a:buFont typeface="Arial"/>
              <a:buChar char="•"/>
            </a:pPr>
            <a:r>
              <a:rPr lang="fr-BE">
                <a:solidFill>
                  <a:schemeClr val="tx1"/>
                </a:solidFill>
                <a:ea typeface="+mn-lt"/>
                <a:cs typeface="+mn-lt"/>
              </a:rPr>
              <a:t>Enfin, il veille à ce que les dispositions légales soient correctement appliquées. A ce propos, il vérifie qu'une assurance adéquate est prévue pour le patient.</a:t>
            </a:r>
          </a:p>
          <a:p>
            <a:pPr>
              <a:lnSpc>
                <a:spcPct val="90000"/>
              </a:lnSpc>
              <a:spcBef>
                <a:spcPts val="1000"/>
              </a:spcBef>
            </a:pPr>
            <a:endParaRPr lang="fr-BE">
              <a:solidFill>
                <a:schemeClr val="tx1"/>
              </a:solidFill>
              <a:latin typeface="Calibri"/>
              <a:ea typeface="+mn-lt"/>
              <a:cs typeface="Calibri"/>
            </a:endParaRPr>
          </a:p>
          <a:p>
            <a:pPr algn="ctr">
              <a:lnSpc>
                <a:spcPct val="90000"/>
              </a:lnSpc>
              <a:spcBef>
                <a:spcPct val="0"/>
              </a:spcBef>
            </a:pPr>
            <a:endParaRPr lang="fr-FR">
              <a:solidFill>
                <a:schemeClr val="tx1"/>
              </a:solidFill>
              <a:cs typeface="Calibri"/>
            </a:endParaRPr>
          </a:p>
        </p:txBody>
      </p:sp>
    </p:spTree>
    <p:extLst>
      <p:ext uri="{BB962C8B-B14F-4D97-AF65-F5344CB8AC3E}">
        <p14:creationId xmlns:p14="http://schemas.microsoft.com/office/powerpoint/2010/main" val="3464750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2113276" y="205583"/>
            <a:ext cx="7536229" cy="1357528"/>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 xmlns:a16="http://schemas.microsoft.com/office/drawing/2014/main" id="{5F673858-957D-43B5-98E2-05CD8B307C85}"/>
              </a:ext>
            </a:extLst>
          </p:cNvPr>
          <p:cNvSpPr/>
          <p:nvPr/>
        </p:nvSpPr>
        <p:spPr>
          <a:xfrm>
            <a:off x="626126" y="1805850"/>
            <a:ext cx="10943419" cy="350703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90000"/>
              </a:lnSpc>
              <a:spcBef>
                <a:spcPct val="0"/>
              </a:spcBef>
            </a:pPr>
            <a:endParaRPr lang="fr-FR" sz="2400">
              <a:solidFill>
                <a:srgbClr val="080808"/>
              </a:solidFill>
              <a:ea typeface="+mn-lt"/>
              <a:cs typeface="+mn-lt"/>
            </a:endParaRPr>
          </a:p>
          <a:p>
            <a:pPr algn="ctr">
              <a:lnSpc>
                <a:spcPct val="90000"/>
              </a:lnSpc>
              <a:spcBef>
                <a:spcPct val="0"/>
              </a:spcBef>
            </a:pPr>
            <a:r>
              <a:rPr lang="fr-FR" sz="2400">
                <a:solidFill>
                  <a:srgbClr val="080808"/>
                </a:solidFill>
                <a:ea typeface="+mn-lt"/>
                <a:cs typeface="+mn-lt"/>
              </a:rPr>
              <a:t>L'Homme pratique la médecine depuis qu'il est Homme.</a:t>
            </a:r>
            <a:r>
              <a:rPr lang="fr-FR" sz="2400">
                <a:ea typeface="+mn-lt"/>
                <a:cs typeface="+mn-lt"/>
              </a:rPr>
              <a:t/>
            </a:r>
            <a:br>
              <a:rPr lang="fr-FR" sz="2400">
                <a:ea typeface="+mn-lt"/>
                <a:cs typeface="+mn-lt"/>
              </a:rPr>
            </a:br>
            <a:r>
              <a:rPr lang="fr-FR" sz="2400">
                <a:solidFill>
                  <a:srgbClr val="080808"/>
                </a:solidFill>
                <a:ea typeface="+mn-lt"/>
                <a:cs typeface="+mn-lt"/>
              </a:rPr>
              <a:t>On trouve des traces de la pratique médicale parfois même avancée dans les anciennes civilisations, Egyptienne, Chinoise, Perse, Maya, etc.</a:t>
            </a:r>
            <a:endParaRPr lang="fr-FR"/>
          </a:p>
          <a:p>
            <a:pPr algn="ctr">
              <a:lnSpc>
                <a:spcPct val="90000"/>
              </a:lnSpc>
              <a:spcBef>
                <a:spcPct val="0"/>
              </a:spcBef>
            </a:pPr>
            <a:endParaRPr lang="fr-FR" sz="2400">
              <a:ea typeface="+mn-lt"/>
              <a:cs typeface="+mn-lt"/>
            </a:endParaRPr>
          </a:p>
          <a:p>
            <a:pPr algn="ctr">
              <a:lnSpc>
                <a:spcPct val="90000"/>
              </a:lnSpc>
              <a:spcBef>
                <a:spcPct val="0"/>
              </a:spcBef>
            </a:pPr>
            <a:r>
              <a:rPr lang="fr-FR" sz="2400">
                <a:ea typeface="+mn-lt"/>
                <a:cs typeface="+mn-lt"/>
              </a:rPr>
              <a:t/>
            </a:r>
            <a:br>
              <a:rPr lang="fr-FR" sz="2400">
                <a:ea typeface="+mn-lt"/>
                <a:cs typeface="+mn-lt"/>
              </a:rPr>
            </a:br>
            <a:r>
              <a:rPr lang="fr-FR" sz="2400">
                <a:solidFill>
                  <a:srgbClr val="080808"/>
                </a:solidFill>
                <a:ea typeface="+mn-lt"/>
                <a:cs typeface="+mn-lt"/>
              </a:rPr>
              <a:t>Quid de l'éthique </a:t>
            </a:r>
            <a:endParaRPr lang="en-US" sz="2400">
              <a:solidFill>
                <a:srgbClr val="FFFFFF"/>
              </a:solidFill>
              <a:ea typeface="+mn-lt"/>
              <a:cs typeface="+mn-lt"/>
            </a:endParaRPr>
          </a:p>
          <a:p>
            <a:pPr algn="ctr">
              <a:lnSpc>
                <a:spcPct val="90000"/>
              </a:lnSpc>
              <a:spcBef>
                <a:spcPct val="0"/>
              </a:spcBef>
            </a:pPr>
            <a:r>
              <a:rPr lang="fr-FR" sz="2400">
                <a:solidFill>
                  <a:srgbClr val="080808"/>
                </a:solidFill>
                <a:ea typeface="+mn-lt"/>
                <a:cs typeface="+mn-lt"/>
              </a:rPr>
              <a:t>Est-ce que la notion Ethique en médecine et en pratique médicale est récente ?</a:t>
            </a:r>
            <a:endParaRPr lang="en-US" sz="2400">
              <a:solidFill>
                <a:srgbClr val="FFFFFF"/>
              </a:solidFill>
              <a:ea typeface="+mn-lt"/>
              <a:cs typeface="+mn-lt"/>
            </a:endParaRPr>
          </a:p>
          <a:p>
            <a:pPr algn="ctr">
              <a:lnSpc>
                <a:spcPct val="90000"/>
              </a:lnSpc>
              <a:spcBef>
                <a:spcPct val="0"/>
              </a:spcBef>
            </a:pPr>
            <a:endParaRPr lang="fr-FR" sz="2400">
              <a:solidFill>
                <a:srgbClr val="080808"/>
              </a:solidFill>
              <a:cs typeface="Calibri"/>
            </a:endParaRPr>
          </a:p>
          <a:p>
            <a:pPr algn="ctr"/>
            <a:endParaRPr lang="fr-FR" sz="2400">
              <a:solidFill>
                <a:srgbClr val="FFFFFF"/>
              </a:solidFill>
              <a:cs typeface="Calibri"/>
            </a:endParaRPr>
          </a:p>
        </p:txBody>
      </p:sp>
    </p:spTree>
    <p:extLst>
      <p:ext uri="{BB962C8B-B14F-4D97-AF65-F5344CB8AC3E}">
        <p14:creationId xmlns:p14="http://schemas.microsoft.com/office/powerpoint/2010/main" val="1886797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2113276" y="205583"/>
            <a:ext cx="7536229" cy="1357528"/>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 xmlns:a16="http://schemas.microsoft.com/office/drawing/2014/main" id="{5F673858-957D-43B5-98E2-05CD8B307C85}"/>
              </a:ext>
            </a:extLst>
          </p:cNvPr>
          <p:cNvSpPr/>
          <p:nvPr/>
        </p:nvSpPr>
        <p:spPr>
          <a:xfrm>
            <a:off x="1479932" y="1805850"/>
            <a:ext cx="8942023" cy="470052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spcBef>
                <a:spcPct val="0"/>
              </a:spcBef>
              <a:spcAft>
                <a:spcPct val="0"/>
              </a:spcAft>
            </a:pPr>
            <a:r>
              <a:rPr lang="fr-FR" sz="2400">
                <a:solidFill>
                  <a:schemeClr val="tx1"/>
                </a:solidFill>
                <a:latin typeface="Calibri"/>
                <a:ea typeface="+mn-lt"/>
                <a:cs typeface="Arial"/>
              </a:rPr>
              <a:t>Le concept des essais cliniques et éthique a été formaliser par le philosophe et médecin Perse ( </a:t>
            </a:r>
            <a:r>
              <a:rPr lang="fr-FR" sz="2400" err="1">
                <a:solidFill>
                  <a:schemeClr val="tx1"/>
                </a:solidFill>
                <a:latin typeface="Calibri"/>
                <a:ea typeface="+mn-lt"/>
                <a:cs typeface="Arial"/>
              </a:rPr>
              <a:t>ابن</a:t>
            </a:r>
            <a:r>
              <a:rPr lang="fr-FR" sz="2400">
                <a:solidFill>
                  <a:schemeClr val="tx1"/>
                </a:solidFill>
                <a:latin typeface="Calibri"/>
                <a:ea typeface="+mn-lt"/>
                <a:cs typeface="Arial"/>
              </a:rPr>
              <a:t> </a:t>
            </a:r>
            <a:r>
              <a:rPr lang="fr-FR" sz="2400" err="1">
                <a:solidFill>
                  <a:schemeClr val="tx1"/>
                </a:solidFill>
                <a:latin typeface="Calibri"/>
                <a:ea typeface="+mn-lt"/>
                <a:cs typeface="Arial"/>
              </a:rPr>
              <a:t>سينا</a:t>
            </a:r>
            <a:r>
              <a:rPr lang="fr-FR" sz="2400">
                <a:solidFill>
                  <a:schemeClr val="tx1"/>
                </a:solidFill>
                <a:latin typeface="Calibri"/>
                <a:ea typeface="+mn-lt"/>
                <a:cs typeface="Arial"/>
              </a:rPr>
              <a:t> </a:t>
            </a:r>
            <a:r>
              <a:rPr lang="en-US" sz="2400">
                <a:solidFill>
                  <a:schemeClr val="tx1"/>
                </a:solidFill>
                <a:latin typeface="Calibri"/>
                <a:ea typeface="+mn-lt"/>
                <a:cs typeface="Arial"/>
              </a:rPr>
              <a:t>) </a:t>
            </a:r>
            <a:r>
              <a:rPr lang="en-US" sz="2400">
                <a:solidFill>
                  <a:schemeClr val="tx1"/>
                </a:solidFill>
                <a:latin typeface="Calibri"/>
                <a:ea typeface="+mn-lt"/>
                <a:cs typeface="Arial"/>
                <a:hlinkClick r:id="rId2">
                  <a:extLst>
                    <a:ext uri="{A12FA001-AC4F-418D-AE19-62706E023703}">
                      <ahyp:hlinkClr xmlns="" xmlns:ahyp="http://schemas.microsoft.com/office/drawing/2018/hyperlinkcolor" val="tx"/>
                    </a:ext>
                  </a:extLst>
                </a:hlinkClick>
              </a:rPr>
              <a:t>Avicenne</a:t>
            </a:r>
            <a:r>
              <a:rPr lang="en-US" sz="2400">
                <a:solidFill>
                  <a:schemeClr val="tx1"/>
                </a:solidFill>
                <a:latin typeface="Calibri"/>
                <a:ea typeface="+mn-lt"/>
                <a:cs typeface="Arial"/>
              </a:rPr>
              <a:t> en 1025 apr. J.-C. dans son </a:t>
            </a:r>
            <a:r>
              <a:rPr lang="en-US" sz="2400" err="1">
                <a:solidFill>
                  <a:schemeClr val="tx1"/>
                </a:solidFill>
                <a:latin typeface="Calibri"/>
                <a:ea typeface="+mn-lt"/>
                <a:cs typeface="Arial"/>
              </a:rPr>
              <a:t>ouvrage</a:t>
            </a:r>
            <a:r>
              <a:rPr lang="en-US" sz="2400">
                <a:solidFill>
                  <a:schemeClr val="tx1"/>
                </a:solidFill>
                <a:latin typeface="Calibri"/>
                <a:ea typeface="+mn-lt"/>
                <a:cs typeface="Arial"/>
              </a:rPr>
              <a:t> </a:t>
            </a:r>
            <a:r>
              <a:rPr lang="en-US" sz="2400" err="1">
                <a:solidFill>
                  <a:schemeClr val="tx1"/>
                </a:solidFill>
                <a:latin typeface="Calibri"/>
                <a:ea typeface="+mn-lt"/>
                <a:cs typeface="Arial"/>
              </a:rPr>
              <a:t>encyclopédique</a:t>
            </a:r>
            <a:r>
              <a:rPr lang="en-US" sz="2400">
                <a:solidFill>
                  <a:schemeClr val="tx1"/>
                </a:solidFill>
                <a:latin typeface="Calibri"/>
                <a:ea typeface="+mn-lt"/>
                <a:cs typeface="Arial"/>
              </a:rPr>
              <a:t> de </a:t>
            </a:r>
            <a:r>
              <a:rPr lang="en-US" sz="2400" err="1">
                <a:solidFill>
                  <a:schemeClr val="tx1"/>
                </a:solidFill>
                <a:latin typeface="Calibri"/>
                <a:ea typeface="+mn-lt"/>
                <a:cs typeface="Arial"/>
              </a:rPr>
              <a:t>médecine</a:t>
            </a:r>
            <a:r>
              <a:rPr lang="en-US" sz="2400">
                <a:solidFill>
                  <a:schemeClr val="tx1"/>
                </a:solidFill>
                <a:latin typeface="Calibri"/>
                <a:ea typeface="+mn-lt"/>
                <a:cs typeface="Arial"/>
              </a:rPr>
              <a:t> « </a:t>
            </a:r>
            <a:r>
              <a:rPr lang="fr-FR" sz="2400">
                <a:solidFill>
                  <a:schemeClr val="tx1"/>
                </a:solidFill>
                <a:latin typeface="Calibri"/>
                <a:ea typeface="+mn-lt"/>
                <a:cs typeface="Arial"/>
              </a:rPr>
              <a:t> </a:t>
            </a:r>
            <a:r>
              <a:rPr lang="fr-FR" sz="2400" err="1">
                <a:solidFill>
                  <a:schemeClr val="tx1"/>
                </a:solidFill>
                <a:latin typeface="Calibri"/>
                <a:ea typeface="+mn-lt"/>
                <a:cs typeface="Arial"/>
              </a:rPr>
              <a:t>كتاب</a:t>
            </a:r>
            <a:r>
              <a:rPr lang="fr-FR" sz="2400">
                <a:solidFill>
                  <a:schemeClr val="tx1"/>
                </a:solidFill>
                <a:latin typeface="Calibri"/>
                <a:ea typeface="+mn-lt"/>
                <a:cs typeface="Arial"/>
              </a:rPr>
              <a:t> </a:t>
            </a:r>
            <a:r>
              <a:rPr lang="fr-FR" sz="2400" err="1">
                <a:solidFill>
                  <a:schemeClr val="tx1"/>
                </a:solidFill>
                <a:latin typeface="Calibri"/>
                <a:ea typeface="+mn-lt"/>
                <a:cs typeface="Arial"/>
              </a:rPr>
              <a:t>القانون</a:t>
            </a:r>
            <a:r>
              <a:rPr lang="fr-FR" sz="2400">
                <a:solidFill>
                  <a:schemeClr val="tx1"/>
                </a:solidFill>
                <a:latin typeface="Calibri"/>
                <a:ea typeface="+mn-lt"/>
                <a:cs typeface="Arial"/>
              </a:rPr>
              <a:t> </a:t>
            </a:r>
            <a:r>
              <a:rPr lang="fr-FR" sz="2400" err="1">
                <a:solidFill>
                  <a:schemeClr val="tx1"/>
                </a:solidFill>
                <a:latin typeface="Calibri"/>
                <a:ea typeface="+mn-lt"/>
                <a:cs typeface="Arial"/>
              </a:rPr>
              <a:t>في</a:t>
            </a:r>
            <a:r>
              <a:rPr lang="fr-FR" sz="2400">
                <a:solidFill>
                  <a:schemeClr val="tx1"/>
                </a:solidFill>
                <a:latin typeface="Calibri"/>
                <a:ea typeface="+mn-lt"/>
                <a:cs typeface="Arial"/>
              </a:rPr>
              <a:t> </a:t>
            </a:r>
            <a:r>
              <a:rPr lang="fr-FR" sz="2400" err="1">
                <a:solidFill>
                  <a:schemeClr val="tx1"/>
                </a:solidFill>
                <a:latin typeface="Calibri"/>
                <a:ea typeface="+mn-lt"/>
                <a:cs typeface="Arial"/>
              </a:rPr>
              <a:t>الطب</a:t>
            </a:r>
            <a:r>
              <a:rPr lang="en-US" sz="2400">
                <a:solidFill>
                  <a:schemeClr val="tx1"/>
                </a:solidFill>
                <a:latin typeface="Calibri"/>
                <a:ea typeface="+mn-lt"/>
                <a:cs typeface="Arial"/>
              </a:rPr>
              <a:t> - (livre des lois médicales) ». </a:t>
            </a:r>
            <a:endParaRPr lang="en-US" sz="2400" err="1">
              <a:solidFill>
                <a:schemeClr val="tx1"/>
              </a:solidFill>
              <a:latin typeface="Calibri"/>
              <a:ea typeface="+mn-lt"/>
              <a:cs typeface="Calibri" panose="020F0502020204030204"/>
            </a:endParaRPr>
          </a:p>
          <a:p>
            <a:pPr>
              <a:spcBef>
                <a:spcPct val="0"/>
              </a:spcBef>
              <a:spcAft>
                <a:spcPct val="0"/>
              </a:spcAft>
            </a:pPr>
            <a:endParaRPr lang="en-US" sz="2400">
              <a:solidFill>
                <a:schemeClr val="tx1"/>
              </a:solidFill>
              <a:latin typeface="Calibri"/>
              <a:ea typeface="+mn-lt"/>
              <a:cs typeface="Arial"/>
            </a:endParaRPr>
          </a:p>
          <a:p>
            <a:pPr>
              <a:spcBef>
                <a:spcPct val="0"/>
              </a:spcBef>
              <a:spcAft>
                <a:spcPct val="0"/>
              </a:spcAft>
            </a:pPr>
            <a:r>
              <a:rPr lang="en-US" sz="2400">
                <a:solidFill>
                  <a:schemeClr val="tx1"/>
                </a:solidFill>
                <a:latin typeface="Calibri"/>
                <a:ea typeface="+mn-lt"/>
                <a:cs typeface="Arial"/>
              </a:rPr>
              <a:t>Dans </a:t>
            </a:r>
            <a:r>
              <a:rPr lang="en-US" sz="2400" err="1">
                <a:solidFill>
                  <a:schemeClr val="tx1"/>
                </a:solidFill>
                <a:latin typeface="Calibri"/>
                <a:ea typeface="+mn-lt"/>
                <a:cs typeface="Arial"/>
              </a:rPr>
              <a:t>cet</a:t>
            </a:r>
            <a:r>
              <a:rPr lang="en-US" sz="2400">
                <a:solidFill>
                  <a:schemeClr val="tx1"/>
                </a:solidFill>
                <a:latin typeface="Calibri"/>
                <a:ea typeface="+mn-lt"/>
                <a:cs typeface="Arial"/>
              </a:rPr>
              <a:t> </a:t>
            </a:r>
            <a:r>
              <a:rPr lang="en-US" sz="2400" err="1">
                <a:solidFill>
                  <a:schemeClr val="tx1"/>
                </a:solidFill>
                <a:latin typeface="Calibri"/>
                <a:ea typeface="+mn-lt"/>
                <a:cs typeface="Arial"/>
              </a:rPr>
              <a:t>ouvrage</a:t>
            </a:r>
            <a:r>
              <a:rPr lang="en-US" sz="2400">
                <a:solidFill>
                  <a:schemeClr val="tx1"/>
                </a:solidFill>
                <a:latin typeface="Calibri"/>
                <a:ea typeface="+mn-lt"/>
                <a:cs typeface="Arial"/>
              </a:rPr>
              <a:t> </a:t>
            </a:r>
            <a:r>
              <a:rPr lang="en-US" sz="2400" err="1">
                <a:solidFill>
                  <a:schemeClr val="tx1"/>
                </a:solidFill>
                <a:latin typeface="Calibri"/>
                <a:ea typeface="+mn-lt"/>
                <a:cs typeface="Arial"/>
              </a:rPr>
              <a:t>Avicenne</a:t>
            </a:r>
            <a:r>
              <a:rPr lang="en-US" sz="2400">
                <a:solidFill>
                  <a:schemeClr val="tx1"/>
                </a:solidFill>
                <a:latin typeface="Calibri"/>
                <a:ea typeface="+mn-lt"/>
                <a:cs typeface="Arial"/>
              </a:rPr>
              <a:t> </a:t>
            </a:r>
            <a:r>
              <a:rPr lang="en-US" sz="2400" err="1">
                <a:solidFill>
                  <a:schemeClr val="tx1"/>
                </a:solidFill>
                <a:latin typeface="Calibri"/>
                <a:ea typeface="+mn-lt"/>
                <a:cs typeface="Arial"/>
              </a:rPr>
              <a:t>établit</a:t>
            </a:r>
            <a:r>
              <a:rPr lang="en-US" sz="2400">
                <a:solidFill>
                  <a:schemeClr val="tx1"/>
                </a:solidFill>
                <a:latin typeface="Calibri"/>
                <a:ea typeface="+mn-lt"/>
                <a:cs typeface="Arial"/>
              </a:rPr>
              <a:t> les </a:t>
            </a:r>
            <a:r>
              <a:rPr lang="en-US" sz="2400" err="1">
                <a:solidFill>
                  <a:schemeClr val="tx1"/>
                </a:solidFill>
                <a:latin typeface="Calibri"/>
                <a:ea typeface="+mn-lt"/>
                <a:cs typeface="Arial"/>
              </a:rPr>
              <a:t>règles</a:t>
            </a:r>
            <a:r>
              <a:rPr lang="en-US" sz="2400">
                <a:solidFill>
                  <a:schemeClr val="tx1"/>
                </a:solidFill>
                <a:latin typeface="Calibri"/>
                <a:ea typeface="+mn-lt"/>
                <a:cs typeface="Arial"/>
              </a:rPr>
              <a:t> de </a:t>
            </a:r>
            <a:r>
              <a:rPr lang="en-US" sz="2400" err="1">
                <a:solidFill>
                  <a:schemeClr val="tx1"/>
                </a:solidFill>
                <a:latin typeface="Calibri"/>
                <a:ea typeface="+mn-lt"/>
                <a:cs typeface="Arial"/>
              </a:rPr>
              <a:t>l’expérimentation</a:t>
            </a:r>
            <a:r>
              <a:rPr lang="en-US" sz="2400">
                <a:solidFill>
                  <a:schemeClr val="tx1"/>
                </a:solidFill>
                <a:latin typeface="Calibri"/>
                <a:ea typeface="+mn-lt"/>
                <a:cs typeface="Arial"/>
              </a:rPr>
              <a:t> des </a:t>
            </a:r>
            <a:r>
              <a:rPr lang="en-US" sz="2400" err="1">
                <a:solidFill>
                  <a:schemeClr val="tx1"/>
                </a:solidFill>
                <a:latin typeface="Calibri"/>
                <a:ea typeface="+mn-lt"/>
                <a:cs typeface="Arial"/>
              </a:rPr>
              <a:t>médicaments</a:t>
            </a:r>
            <a:r>
              <a:rPr lang="en-US" sz="2400">
                <a:solidFill>
                  <a:schemeClr val="tx1"/>
                </a:solidFill>
                <a:latin typeface="Calibri"/>
                <a:ea typeface="+mn-lt"/>
                <a:cs typeface="Arial"/>
              </a:rPr>
              <a:t>,</a:t>
            </a:r>
            <a:endParaRPr lang="en-US" sz="2400">
              <a:solidFill>
                <a:schemeClr val="tx1"/>
              </a:solidFill>
              <a:latin typeface="Calibri"/>
              <a:ea typeface="+mn-lt"/>
              <a:cs typeface="Calibri" panose="020F0502020204030204"/>
            </a:endParaRPr>
          </a:p>
          <a:p>
            <a:pPr>
              <a:spcBef>
                <a:spcPct val="0"/>
              </a:spcBef>
              <a:spcAft>
                <a:spcPct val="0"/>
              </a:spcAft>
            </a:pPr>
            <a:r>
              <a:rPr lang="en-US" sz="2400" err="1">
                <a:solidFill>
                  <a:schemeClr val="tx1"/>
                </a:solidFill>
                <a:latin typeface="Calibri"/>
                <a:ea typeface="+mn-lt"/>
                <a:cs typeface="Arial"/>
              </a:rPr>
              <a:t>incluant</a:t>
            </a:r>
            <a:r>
              <a:rPr lang="en-US" sz="2400">
                <a:solidFill>
                  <a:schemeClr val="tx1"/>
                </a:solidFill>
                <a:latin typeface="Calibri"/>
                <a:ea typeface="+mn-lt"/>
                <a:cs typeface="Arial"/>
              </a:rPr>
              <a:t> un guide précis pour la pratique </a:t>
            </a:r>
            <a:r>
              <a:rPr lang="en-US" sz="2400" err="1">
                <a:solidFill>
                  <a:schemeClr val="tx1"/>
                </a:solidFill>
                <a:latin typeface="Calibri"/>
                <a:ea typeface="+mn-lt"/>
                <a:cs typeface="Arial"/>
              </a:rPr>
              <a:t>expérimentale</a:t>
            </a:r>
            <a:r>
              <a:rPr lang="en-US" sz="2400">
                <a:solidFill>
                  <a:schemeClr val="tx1"/>
                </a:solidFill>
                <a:latin typeface="Calibri"/>
                <a:ea typeface="+mn-lt"/>
                <a:cs typeface="Arial"/>
              </a:rPr>
              <a:t> dans le but de </a:t>
            </a:r>
            <a:r>
              <a:rPr lang="en-US" sz="2400" err="1">
                <a:solidFill>
                  <a:schemeClr val="tx1"/>
                </a:solidFill>
                <a:latin typeface="Calibri"/>
                <a:ea typeface="+mn-lt"/>
                <a:cs typeface="Arial"/>
              </a:rPr>
              <a:t>découvrir</a:t>
            </a:r>
            <a:r>
              <a:rPr lang="en-US" sz="2400">
                <a:solidFill>
                  <a:schemeClr val="tx1"/>
                </a:solidFill>
                <a:latin typeface="Calibri"/>
                <a:ea typeface="+mn-lt"/>
                <a:cs typeface="Arial"/>
              </a:rPr>
              <a:t> et de </a:t>
            </a:r>
            <a:r>
              <a:rPr lang="en-US" sz="2400" err="1">
                <a:solidFill>
                  <a:schemeClr val="tx1"/>
                </a:solidFill>
                <a:latin typeface="Calibri"/>
                <a:ea typeface="+mn-lt"/>
                <a:cs typeface="Arial"/>
              </a:rPr>
              <a:t>prouver</a:t>
            </a:r>
            <a:r>
              <a:rPr lang="en-US" sz="2400">
                <a:solidFill>
                  <a:schemeClr val="tx1"/>
                </a:solidFill>
                <a:latin typeface="Calibri"/>
                <a:ea typeface="+mn-lt"/>
                <a:cs typeface="Arial"/>
              </a:rPr>
              <a:t> </a:t>
            </a:r>
            <a:r>
              <a:rPr lang="en-US" sz="2400" err="1">
                <a:solidFill>
                  <a:schemeClr val="tx1"/>
                </a:solidFill>
                <a:latin typeface="Calibri"/>
                <a:ea typeface="+mn-lt"/>
                <a:cs typeface="Arial"/>
              </a:rPr>
              <a:t>l’efficacité</a:t>
            </a:r>
            <a:r>
              <a:rPr lang="en-US" sz="2400">
                <a:solidFill>
                  <a:schemeClr val="tx1"/>
                </a:solidFill>
                <a:latin typeface="Calibri"/>
                <a:ea typeface="+mn-lt"/>
                <a:cs typeface="Arial"/>
              </a:rPr>
              <a:t> des </a:t>
            </a:r>
            <a:r>
              <a:rPr lang="en-US" sz="2400" err="1">
                <a:solidFill>
                  <a:schemeClr val="tx1"/>
                </a:solidFill>
                <a:latin typeface="Calibri"/>
                <a:ea typeface="+mn-lt"/>
                <a:cs typeface="Arial"/>
              </a:rPr>
              <a:t>médicaments</a:t>
            </a:r>
            <a:r>
              <a:rPr lang="en-US" sz="2400">
                <a:solidFill>
                  <a:schemeClr val="tx1"/>
                </a:solidFill>
                <a:latin typeface="Calibri"/>
                <a:ea typeface="+mn-lt"/>
                <a:cs typeface="Arial"/>
              </a:rPr>
              <a:t> et des substances.</a:t>
            </a:r>
            <a:endParaRPr lang="en-US" sz="2400">
              <a:solidFill>
                <a:schemeClr val="tx1"/>
              </a:solidFill>
              <a:latin typeface="Calibri"/>
              <a:ea typeface="+mn-lt"/>
              <a:cs typeface="+mn-lt"/>
            </a:endParaRPr>
          </a:p>
          <a:p>
            <a:pPr algn="ctr">
              <a:lnSpc>
                <a:spcPct val="90000"/>
              </a:lnSpc>
              <a:spcBef>
                <a:spcPct val="0"/>
              </a:spcBef>
            </a:pPr>
            <a:endParaRPr lang="fr-FR" sz="2400">
              <a:solidFill>
                <a:srgbClr val="080808"/>
              </a:solidFill>
              <a:cs typeface="Calibri"/>
            </a:endParaRPr>
          </a:p>
        </p:txBody>
      </p:sp>
    </p:spTree>
    <p:extLst>
      <p:ext uri="{BB962C8B-B14F-4D97-AF65-F5344CB8AC3E}">
        <p14:creationId xmlns:p14="http://schemas.microsoft.com/office/powerpoint/2010/main" val="1548279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2094915" y="3607"/>
            <a:ext cx="7536229" cy="1008661"/>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 xmlns:a16="http://schemas.microsoft.com/office/drawing/2014/main" id="{5F673858-957D-43B5-98E2-05CD8B307C85}"/>
              </a:ext>
            </a:extLst>
          </p:cNvPr>
          <p:cNvSpPr/>
          <p:nvPr/>
        </p:nvSpPr>
        <p:spPr>
          <a:xfrm>
            <a:off x="708752" y="1098935"/>
            <a:ext cx="10300766" cy="572876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spcBef>
                <a:spcPct val="0"/>
              </a:spcBef>
              <a:spcAft>
                <a:spcPct val="0"/>
              </a:spcAft>
            </a:pPr>
            <a:r>
              <a:rPr lang="en-US" sz="2000" err="1">
                <a:solidFill>
                  <a:schemeClr val="tx1"/>
                </a:solidFill>
                <a:latin typeface="Arial"/>
                <a:ea typeface="+mn-lt"/>
                <a:cs typeface="Arial"/>
              </a:rPr>
              <a:t>Ainsi</a:t>
            </a:r>
            <a:r>
              <a:rPr lang="en-US" sz="2000">
                <a:solidFill>
                  <a:schemeClr val="tx1"/>
                </a:solidFill>
                <a:latin typeface="Arial"/>
                <a:ea typeface="+mn-lt"/>
                <a:cs typeface="Arial"/>
              </a:rPr>
              <a:t>, les 7 </a:t>
            </a:r>
            <a:r>
              <a:rPr lang="en-US" sz="2000" err="1">
                <a:solidFill>
                  <a:schemeClr val="tx1"/>
                </a:solidFill>
                <a:latin typeface="Arial"/>
                <a:ea typeface="+mn-lt"/>
                <a:cs typeface="Arial"/>
              </a:rPr>
              <a:t>lois</a:t>
            </a:r>
            <a:r>
              <a:rPr lang="en-US" sz="2000">
                <a:solidFill>
                  <a:schemeClr val="tx1"/>
                </a:solidFill>
                <a:latin typeface="Arial"/>
                <a:ea typeface="+mn-lt"/>
                <a:cs typeface="Arial"/>
              </a:rPr>
              <a:t> sur </a:t>
            </a:r>
            <a:r>
              <a:rPr lang="en-US" sz="2000" err="1">
                <a:solidFill>
                  <a:schemeClr val="tx1"/>
                </a:solidFill>
                <a:latin typeface="Arial"/>
                <a:ea typeface="+mn-lt"/>
                <a:cs typeface="Arial"/>
              </a:rPr>
              <a:t>l'essai</a:t>
            </a:r>
            <a:r>
              <a:rPr lang="en-US" sz="2000">
                <a:solidFill>
                  <a:schemeClr val="tx1"/>
                </a:solidFill>
                <a:latin typeface="Arial"/>
                <a:ea typeface="+mn-lt"/>
                <a:cs typeface="Arial"/>
              </a:rPr>
              <a:t> </a:t>
            </a:r>
            <a:r>
              <a:rPr lang="en-US" sz="2000" err="1">
                <a:solidFill>
                  <a:schemeClr val="tx1"/>
                </a:solidFill>
                <a:latin typeface="Arial"/>
                <a:ea typeface="+mn-lt"/>
                <a:cs typeface="Arial"/>
              </a:rPr>
              <a:t>sont</a:t>
            </a:r>
            <a:r>
              <a:rPr lang="en-US" sz="2000">
                <a:solidFill>
                  <a:schemeClr val="tx1"/>
                </a:solidFill>
                <a:latin typeface="Arial"/>
                <a:ea typeface="+mn-lt"/>
                <a:cs typeface="Arial"/>
              </a:rPr>
              <a:t> </a:t>
            </a:r>
            <a:r>
              <a:rPr lang="en-US" sz="2000" err="1">
                <a:solidFill>
                  <a:schemeClr val="tx1"/>
                </a:solidFill>
                <a:latin typeface="Arial"/>
                <a:ea typeface="+mn-lt"/>
                <a:cs typeface="Arial"/>
              </a:rPr>
              <a:t>énoncées</a:t>
            </a:r>
            <a:r>
              <a:rPr lang="en-US" sz="2000">
                <a:solidFill>
                  <a:schemeClr val="tx1"/>
                </a:solidFill>
                <a:latin typeface="Arial"/>
                <a:ea typeface="+mn-lt"/>
                <a:cs typeface="Arial"/>
              </a:rPr>
              <a:t> par </a:t>
            </a:r>
            <a:r>
              <a:rPr lang="en-US" sz="2000">
                <a:solidFill>
                  <a:schemeClr val="tx1"/>
                </a:solidFill>
                <a:latin typeface="Arial"/>
                <a:ea typeface="+mn-lt"/>
                <a:cs typeface="Arial"/>
                <a:hlinkClick r:id="rId2">
                  <a:extLst>
                    <a:ext uri="{A12FA001-AC4F-418D-AE19-62706E023703}">
                      <ahyp:hlinkClr xmlns="" xmlns:ahyp="http://schemas.microsoft.com/office/drawing/2018/hyperlinkcolor" val="tx"/>
                    </a:ext>
                  </a:extLst>
                </a:hlinkClick>
              </a:rPr>
              <a:t>Avicenne</a:t>
            </a:r>
            <a:r>
              <a:rPr lang="en-US" sz="2000">
                <a:solidFill>
                  <a:schemeClr val="tx1"/>
                </a:solidFill>
                <a:latin typeface="Arial"/>
                <a:ea typeface="+mn-lt"/>
                <a:cs typeface="Arial"/>
              </a:rPr>
              <a:t> </a:t>
            </a:r>
            <a:endParaRPr lang="fr-FR" sz="2000">
              <a:solidFill>
                <a:schemeClr val="tx1"/>
              </a:solidFill>
              <a:latin typeface="Calibri" panose="020F0502020204030204"/>
              <a:ea typeface="+mn-lt"/>
              <a:cs typeface="Calibri" panose="020F0502020204030204"/>
            </a:endParaRPr>
          </a:p>
          <a:p>
            <a:pPr algn="ctr">
              <a:spcBef>
                <a:spcPct val="0"/>
              </a:spcBef>
              <a:spcAft>
                <a:spcPct val="0"/>
              </a:spcAft>
            </a:pPr>
            <a:r>
              <a:rPr lang="en-US" sz="2000">
                <a:solidFill>
                  <a:schemeClr val="tx1"/>
                </a:solidFill>
                <a:latin typeface="Arial"/>
                <a:ea typeface="+mn-lt"/>
                <a:cs typeface="Arial"/>
              </a:rPr>
              <a:t>dans le </a:t>
            </a:r>
            <a:r>
              <a:rPr lang="en-US" sz="2000" err="1">
                <a:solidFill>
                  <a:schemeClr val="tx1"/>
                </a:solidFill>
                <a:latin typeface="Arial"/>
                <a:ea typeface="+mn-lt"/>
                <a:cs typeface="Arial"/>
              </a:rPr>
              <a:t>deuxième</a:t>
            </a:r>
            <a:r>
              <a:rPr lang="en-US" sz="2000">
                <a:solidFill>
                  <a:schemeClr val="tx1"/>
                </a:solidFill>
                <a:latin typeface="Arial"/>
                <a:ea typeface="+mn-lt"/>
                <a:cs typeface="Arial"/>
              </a:rPr>
              <a:t> volume du </a:t>
            </a:r>
            <a:r>
              <a:rPr lang="en-US" sz="2000">
                <a:solidFill>
                  <a:schemeClr val="accent1">
                    <a:lumMod val="75000"/>
                  </a:schemeClr>
                </a:solidFill>
                <a:latin typeface="Arial"/>
                <a:ea typeface="+mn-lt"/>
                <a:cs typeface="Calibri"/>
              </a:rPr>
              <a:t>livre des </a:t>
            </a:r>
            <a:r>
              <a:rPr lang="en-US" sz="2000" err="1">
                <a:solidFill>
                  <a:schemeClr val="accent1">
                    <a:lumMod val="75000"/>
                  </a:schemeClr>
                </a:solidFill>
                <a:latin typeface="Arial"/>
                <a:ea typeface="+mn-lt"/>
                <a:cs typeface="Calibri"/>
              </a:rPr>
              <a:t>lois</a:t>
            </a:r>
            <a:r>
              <a:rPr lang="en-US" sz="2000">
                <a:solidFill>
                  <a:schemeClr val="accent1">
                    <a:lumMod val="75000"/>
                  </a:schemeClr>
                </a:solidFill>
                <a:latin typeface="Arial"/>
                <a:ea typeface="+mn-lt"/>
                <a:cs typeface="Calibri"/>
              </a:rPr>
              <a:t> </a:t>
            </a:r>
            <a:r>
              <a:rPr lang="en-US" sz="2000" err="1">
                <a:solidFill>
                  <a:schemeClr val="accent1">
                    <a:lumMod val="75000"/>
                  </a:schemeClr>
                </a:solidFill>
                <a:latin typeface="Arial"/>
                <a:ea typeface="+mn-lt"/>
                <a:cs typeface="Calibri"/>
              </a:rPr>
              <a:t>médicales</a:t>
            </a:r>
            <a:r>
              <a:rPr lang="en-US" sz="2000">
                <a:solidFill>
                  <a:schemeClr val="tx1"/>
                </a:solidFill>
                <a:latin typeface="Arial"/>
                <a:ea typeface="+mn-lt"/>
                <a:cs typeface="Arial"/>
              </a:rPr>
              <a:t> : </a:t>
            </a:r>
          </a:p>
          <a:p>
            <a:pPr marL="800100" lvl="1" indent="-342900">
              <a:spcBef>
                <a:spcPct val="0"/>
              </a:spcBef>
              <a:spcAft>
                <a:spcPct val="0"/>
              </a:spcAft>
              <a:buAutoNum type="arabicPeriod"/>
            </a:pPr>
            <a:r>
              <a:rPr lang="en-US" sz="2000">
                <a:solidFill>
                  <a:schemeClr val="tx1"/>
                </a:solidFill>
                <a:latin typeface="Arial"/>
                <a:ea typeface="+mn-lt"/>
                <a:cs typeface="Arial"/>
              </a:rPr>
              <a:t> Le </a:t>
            </a:r>
            <a:r>
              <a:rPr lang="en-US" sz="2000" err="1">
                <a:solidFill>
                  <a:schemeClr val="tx1"/>
                </a:solidFill>
                <a:latin typeface="Arial"/>
                <a:ea typeface="+mn-lt"/>
                <a:cs typeface="Arial"/>
              </a:rPr>
              <a:t>médicament</a:t>
            </a:r>
            <a:r>
              <a:rPr lang="en-US" sz="2000">
                <a:solidFill>
                  <a:schemeClr val="tx1"/>
                </a:solidFill>
                <a:latin typeface="Arial"/>
                <a:ea typeface="+mn-lt"/>
                <a:cs typeface="Arial"/>
              </a:rPr>
              <a:t> doit </a:t>
            </a:r>
            <a:r>
              <a:rPr lang="en-US" sz="2000" err="1">
                <a:solidFill>
                  <a:schemeClr val="tx1"/>
                </a:solidFill>
                <a:latin typeface="Arial"/>
                <a:ea typeface="+mn-lt"/>
                <a:cs typeface="Arial"/>
              </a:rPr>
              <a:t>être</a:t>
            </a:r>
            <a:r>
              <a:rPr lang="en-US" sz="2000">
                <a:solidFill>
                  <a:schemeClr val="tx1"/>
                </a:solidFill>
                <a:latin typeface="Arial"/>
                <a:ea typeface="+mn-lt"/>
                <a:cs typeface="Arial"/>
              </a:rPr>
              <a:t> </a:t>
            </a:r>
            <a:r>
              <a:rPr lang="en-US" sz="2000" err="1">
                <a:solidFill>
                  <a:schemeClr val="tx1"/>
                </a:solidFill>
                <a:latin typeface="Arial"/>
                <a:ea typeface="+mn-lt"/>
                <a:cs typeface="Arial"/>
              </a:rPr>
              <a:t>pur</a:t>
            </a:r>
            <a:r>
              <a:rPr lang="en-US" sz="2000">
                <a:solidFill>
                  <a:schemeClr val="tx1"/>
                </a:solidFill>
                <a:latin typeface="Arial"/>
                <a:ea typeface="+mn-lt"/>
                <a:cs typeface="Arial"/>
              </a:rPr>
              <a:t> et libre de tout </a:t>
            </a:r>
            <a:r>
              <a:rPr lang="en-US" sz="2000" err="1">
                <a:solidFill>
                  <a:schemeClr val="tx1"/>
                </a:solidFill>
                <a:latin typeface="Arial"/>
                <a:ea typeface="+mn-lt"/>
                <a:cs typeface="Arial"/>
              </a:rPr>
              <a:t>caractère</a:t>
            </a:r>
            <a:r>
              <a:rPr lang="en-US" sz="2000">
                <a:solidFill>
                  <a:schemeClr val="tx1"/>
                </a:solidFill>
                <a:latin typeface="Arial"/>
                <a:ea typeface="+mn-lt"/>
                <a:cs typeface="Arial"/>
              </a:rPr>
              <a:t> </a:t>
            </a:r>
            <a:r>
              <a:rPr lang="en-US" sz="2000" err="1">
                <a:solidFill>
                  <a:schemeClr val="tx1"/>
                </a:solidFill>
                <a:latin typeface="Arial"/>
                <a:ea typeface="+mn-lt"/>
                <a:cs typeface="Arial"/>
              </a:rPr>
              <a:t>externe</a:t>
            </a:r>
            <a:r>
              <a:rPr lang="en-US" sz="2000">
                <a:solidFill>
                  <a:schemeClr val="tx1"/>
                </a:solidFill>
                <a:latin typeface="Arial"/>
                <a:ea typeface="+mn-lt"/>
                <a:cs typeface="Arial"/>
              </a:rPr>
              <a:t> </a:t>
            </a:r>
            <a:r>
              <a:rPr lang="en-US" sz="2000" err="1">
                <a:solidFill>
                  <a:schemeClr val="tx1"/>
                </a:solidFill>
                <a:latin typeface="Arial"/>
                <a:ea typeface="+mn-lt"/>
                <a:cs typeface="Arial"/>
              </a:rPr>
              <a:t>accidentel</a:t>
            </a:r>
            <a:r>
              <a:rPr lang="en-US" sz="2000">
                <a:solidFill>
                  <a:schemeClr val="tx1"/>
                </a:solidFill>
                <a:latin typeface="Arial"/>
                <a:ea typeface="+mn-lt"/>
                <a:cs typeface="Arial"/>
              </a:rPr>
              <a:t> ; </a:t>
            </a:r>
            <a:endParaRPr lang="en-US" sz="2000">
              <a:solidFill>
                <a:schemeClr val="tx1"/>
              </a:solidFill>
              <a:ea typeface="+mn-lt"/>
              <a:cs typeface="+mn-lt"/>
            </a:endParaRPr>
          </a:p>
          <a:p>
            <a:pPr marL="800100" lvl="1" indent="-342900">
              <a:spcBef>
                <a:spcPct val="0"/>
              </a:spcBef>
              <a:spcAft>
                <a:spcPct val="0"/>
              </a:spcAft>
              <a:buAutoNum type="arabicPeriod"/>
            </a:pPr>
            <a:r>
              <a:rPr lang="en-US" sz="2000">
                <a:solidFill>
                  <a:schemeClr val="tx1"/>
                </a:solidFill>
                <a:latin typeface="Arial"/>
                <a:ea typeface="+mn-lt"/>
                <a:cs typeface="Arial"/>
              </a:rPr>
              <a:t> il doit </a:t>
            </a:r>
            <a:r>
              <a:rPr lang="en-US" sz="2000" err="1">
                <a:solidFill>
                  <a:schemeClr val="tx1"/>
                </a:solidFill>
                <a:latin typeface="Arial"/>
                <a:ea typeface="+mn-lt"/>
                <a:cs typeface="Arial"/>
              </a:rPr>
              <a:t>être</a:t>
            </a:r>
            <a:r>
              <a:rPr lang="en-US" sz="2000">
                <a:solidFill>
                  <a:schemeClr val="tx1"/>
                </a:solidFill>
                <a:latin typeface="Arial"/>
                <a:ea typeface="+mn-lt"/>
                <a:cs typeface="Arial"/>
              </a:rPr>
              <a:t> </a:t>
            </a:r>
            <a:r>
              <a:rPr lang="en-US" sz="2000" err="1">
                <a:solidFill>
                  <a:schemeClr val="tx1"/>
                </a:solidFill>
                <a:latin typeface="Arial"/>
                <a:ea typeface="+mn-lt"/>
                <a:cs typeface="Arial"/>
              </a:rPr>
              <a:t>utilisé</a:t>
            </a:r>
            <a:r>
              <a:rPr lang="en-US" sz="2000">
                <a:solidFill>
                  <a:schemeClr val="tx1"/>
                </a:solidFill>
                <a:latin typeface="Arial"/>
                <a:ea typeface="+mn-lt"/>
                <a:cs typeface="Arial"/>
              </a:rPr>
              <a:t> sur </a:t>
            </a:r>
            <a:r>
              <a:rPr lang="en-US" sz="2000" err="1">
                <a:solidFill>
                  <a:schemeClr val="tx1"/>
                </a:solidFill>
                <a:latin typeface="Arial"/>
                <a:ea typeface="+mn-lt"/>
                <a:cs typeface="Arial"/>
              </a:rPr>
              <a:t>une</a:t>
            </a:r>
            <a:r>
              <a:rPr lang="en-US" sz="2000">
                <a:solidFill>
                  <a:schemeClr val="tx1"/>
                </a:solidFill>
                <a:latin typeface="Arial"/>
                <a:ea typeface="+mn-lt"/>
                <a:cs typeface="Arial"/>
              </a:rPr>
              <a:t> </a:t>
            </a:r>
            <a:r>
              <a:rPr lang="en-US" sz="2000" err="1">
                <a:solidFill>
                  <a:schemeClr val="tx1"/>
                </a:solidFill>
                <a:latin typeface="Arial"/>
                <a:ea typeface="+mn-lt"/>
                <a:cs typeface="Arial"/>
              </a:rPr>
              <a:t>maladie</a:t>
            </a:r>
            <a:r>
              <a:rPr lang="en-US" sz="2000">
                <a:solidFill>
                  <a:schemeClr val="tx1"/>
                </a:solidFill>
                <a:latin typeface="Arial"/>
                <a:ea typeface="+mn-lt"/>
                <a:cs typeface="Arial"/>
              </a:rPr>
              <a:t> simple et non pas sur </a:t>
            </a:r>
            <a:r>
              <a:rPr lang="en-US" sz="2000" err="1">
                <a:solidFill>
                  <a:schemeClr val="tx1"/>
                </a:solidFill>
                <a:latin typeface="Arial"/>
                <a:ea typeface="+mn-lt"/>
                <a:cs typeface="Arial"/>
              </a:rPr>
              <a:t>une</a:t>
            </a:r>
            <a:r>
              <a:rPr lang="en-US" sz="2000">
                <a:solidFill>
                  <a:schemeClr val="tx1"/>
                </a:solidFill>
                <a:latin typeface="Arial"/>
                <a:ea typeface="+mn-lt"/>
                <a:cs typeface="Arial"/>
              </a:rPr>
              <a:t> </a:t>
            </a:r>
            <a:r>
              <a:rPr lang="en-US" sz="2000" err="1">
                <a:solidFill>
                  <a:schemeClr val="tx1"/>
                </a:solidFill>
                <a:latin typeface="Arial"/>
                <a:ea typeface="+mn-lt"/>
                <a:cs typeface="Arial"/>
              </a:rPr>
              <a:t>maladie</a:t>
            </a:r>
            <a:r>
              <a:rPr lang="en-US" sz="2000">
                <a:solidFill>
                  <a:schemeClr val="tx1"/>
                </a:solidFill>
                <a:latin typeface="Arial"/>
                <a:ea typeface="+mn-lt"/>
                <a:cs typeface="Arial"/>
              </a:rPr>
              <a:t> </a:t>
            </a:r>
            <a:r>
              <a:rPr lang="en-US" sz="2000" err="1">
                <a:solidFill>
                  <a:schemeClr val="tx1"/>
                </a:solidFill>
                <a:latin typeface="Arial"/>
                <a:ea typeface="+mn-lt"/>
                <a:cs typeface="Arial"/>
              </a:rPr>
              <a:t>complexe</a:t>
            </a:r>
            <a:r>
              <a:rPr lang="en-US" sz="2000">
                <a:solidFill>
                  <a:schemeClr val="tx1"/>
                </a:solidFill>
                <a:latin typeface="Arial"/>
                <a:ea typeface="+mn-lt"/>
                <a:cs typeface="Arial"/>
              </a:rPr>
              <a:t> ; </a:t>
            </a:r>
            <a:endParaRPr lang="en-US" sz="2000">
              <a:solidFill>
                <a:schemeClr val="tx1"/>
              </a:solidFill>
              <a:ea typeface="+mn-lt"/>
              <a:cs typeface="+mn-lt"/>
            </a:endParaRPr>
          </a:p>
          <a:p>
            <a:pPr marL="800100" lvl="1" indent="-342900">
              <a:spcBef>
                <a:spcPct val="0"/>
              </a:spcBef>
              <a:spcAft>
                <a:spcPct val="0"/>
              </a:spcAft>
              <a:buAutoNum type="arabicPeriod"/>
            </a:pPr>
            <a:r>
              <a:rPr lang="en-US" sz="2000">
                <a:solidFill>
                  <a:schemeClr val="tx1"/>
                </a:solidFill>
                <a:latin typeface="Arial"/>
                <a:ea typeface="+mn-lt"/>
                <a:cs typeface="Arial"/>
              </a:rPr>
              <a:t> le </a:t>
            </a:r>
            <a:r>
              <a:rPr lang="en-US" sz="2000" err="1">
                <a:solidFill>
                  <a:schemeClr val="tx1"/>
                </a:solidFill>
                <a:latin typeface="Arial"/>
                <a:ea typeface="+mn-lt"/>
                <a:cs typeface="Arial"/>
              </a:rPr>
              <a:t>médicament</a:t>
            </a:r>
            <a:r>
              <a:rPr lang="en-US" sz="2000">
                <a:solidFill>
                  <a:schemeClr val="tx1"/>
                </a:solidFill>
                <a:latin typeface="Arial"/>
                <a:ea typeface="+mn-lt"/>
                <a:cs typeface="Arial"/>
              </a:rPr>
              <a:t> doit </a:t>
            </a:r>
            <a:r>
              <a:rPr lang="en-US" sz="2000" err="1">
                <a:solidFill>
                  <a:schemeClr val="tx1"/>
                </a:solidFill>
                <a:latin typeface="Arial"/>
                <a:ea typeface="+mn-lt"/>
                <a:cs typeface="Arial"/>
              </a:rPr>
              <a:t>être</a:t>
            </a:r>
            <a:r>
              <a:rPr lang="en-US" sz="2000">
                <a:solidFill>
                  <a:schemeClr val="tx1"/>
                </a:solidFill>
                <a:latin typeface="Arial"/>
                <a:ea typeface="+mn-lt"/>
                <a:cs typeface="Arial"/>
              </a:rPr>
              <a:t> </a:t>
            </a:r>
            <a:r>
              <a:rPr lang="en-US" sz="2000" err="1">
                <a:solidFill>
                  <a:schemeClr val="tx1"/>
                </a:solidFill>
                <a:latin typeface="Arial"/>
                <a:ea typeface="+mn-lt"/>
                <a:cs typeface="Arial"/>
              </a:rPr>
              <a:t>testé</a:t>
            </a:r>
            <a:r>
              <a:rPr lang="en-US" sz="2000">
                <a:solidFill>
                  <a:schemeClr val="tx1"/>
                </a:solidFill>
                <a:latin typeface="Arial"/>
                <a:ea typeface="+mn-lt"/>
                <a:cs typeface="Arial"/>
              </a:rPr>
              <a:t> avec deux types de maladies </a:t>
            </a:r>
            <a:r>
              <a:rPr lang="en-US" sz="2000" err="1">
                <a:solidFill>
                  <a:schemeClr val="tx1"/>
                </a:solidFill>
                <a:latin typeface="Arial"/>
                <a:ea typeface="+mn-lt"/>
                <a:cs typeface="Arial"/>
              </a:rPr>
              <a:t>contraires</a:t>
            </a:r>
            <a:r>
              <a:rPr lang="en-US" sz="2000">
                <a:solidFill>
                  <a:schemeClr val="tx1"/>
                </a:solidFill>
                <a:latin typeface="Arial"/>
                <a:ea typeface="+mn-lt"/>
                <a:cs typeface="Arial"/>
              </a:rPr>
              <a:t>, </a:t>
            </a:r>
            <a:r>
              <a:rPr lang="en-US" sz="2000" err="1">
                <a:solidFill>
                  <a:schemeClr val="tx1"/>
                </a:solidFill>
                <a:latin typeface="Arial"/>
                <a:ea typeface="+mn-lt"/>
                <a:cs typeface="Arial"/>
              </a:rPr>
              <a:t>parce</a:t>
            </a:r>
            <a:r>
              <a:rPr lang="en-US" sz="2000">
                <a:solidFill>
                  <a:schemeClr val="tx1"/>
                </a:solidFill>
                <a:latin typeface="Arial"/>
                <a:ea typeface="+mn-lt"/>
                <a:cs typeface="Arial"/>
              </a:rPr>
              <a:t> que </a:t>
            </a:r>
            <a:r>
              <a:rPr lang="en-US" sz="2000" err="1">
                <a:solidFill>
                  <a:schemeClr val="tx1"/>
                </a:solidFill>
                <a:latin typeface="Arial"/>
                <a:ea typeface="+mn-lt"/>
                <a:cs typeface="Arial"/>
              </a:rPr>
              <a:t>parfois</a:t>
            </a:r>
            <a:r>
              <a:rPr lang="en-US" sz="2000">
                <a:solidFill>
                  <a:schemeClr val="tx1"/>
                </a:solidFill>
                <a:latin typeface="Arial"/>
                <a:ea typeface="+mn-lt"/>
                <a:cs typeface="Arial"/>
              </a:rPr>
              <a:t> un </a:t>
            </a:r>
            <a:r>
              <a:rPr lang="en-US" sz="2000" err="1">
                <a:solidFill>
                  <a:schemeClr val="tx1"/>
                </a:solidFill>
                <a:latin typeface="Arial"/>
                <a:ea typeface="+mn-lt"/>
                <a:cs typeface="Arial"/>
              </a:rPr>
              <a:t>médicament</a:t>
            </a:r>
            <a:r>
              <a:rPr lang="en-US" sz="2000">
                <a:solidFill>
                  <a:schemeClr val="tx1"/>
                </a:solidFill>
                <a:latin typeface="Arial"/>
                <a:ea typeface="+mn-lt"/>
                <a:cs typeface="Arial"/>
              </a:rPr>
              <a:t> </a:t>
            </a:r>
            <a:r>
              <a:rPr lang="en-US" sz="2000" err="1">
                <a:solidFill>
                  <a:schemeClr val="tx1"/>
                </a:solidFill>
                <a:latin typeface="Arial"/>
                <a:ea typeface="+mn-lt"/>
                <a:cs typeface="Arial"/>
              </a:rPr>
              <a:t>guérit</a:t>
            </a:r>
            <a:r>
              <a:rPr lang="en-US" sz="2000">
                <a:solidFill>
                  <a:schemeClr val="tx1"/>
                </a:solidFill>
                <a:latin typeface="Arial"/>
                <a:ea typeface="+mn-lt"/>
                <a:cs typeface="Arial"/>
              </a:rPr>
              <a:t> </a:t>
            </a:r>
            <a:r>
              <a:rPr lang="en-US" sz="2000" err="1">
                <a:solidFill>
                  <a:schemeClr val="tx1"/>
                </a:solidFill>
                <a:latin typeface="Arial"/>
                <a:ea typeface="+mn-lt"/>
                <a:cs typeface="Arial"/>
              </a:rPr>
              <a:t>une</a:t>
            </a:r>
            <a:r>
              <a:rPr lang="en-US" sz="2000">
                <a:solidFill>
                  <a:schemeClr val="tx1"/>
                </a:solidFill>
                <a:latin typeface="Arial"/>
                <a:ea typeface="+mn-lt"/>
                <a:cs typeface="Arial"/>
              </a:rPr>
              <a:t> </a:t>
            </a:r>
            <a:r>
              <a:rPr lang="en-US" sz="2000" err="1">
                <a:solidFill>
                  <a:schemeClr val="tx1"/>
                </a:solidFill>
                <a:latin typeface="Arial"/>
                <a:ea typeface="+mn-lt"/>
                <a:cs typeface="Arial"/>
              </a:rPr>
              <a:t>maladie</a:t>
            </a:r>
            <a:r>
              <a:rPr lang="en-US" sz="2000">
                <a:solidFill>
                  <a:schemeClr val="tx1"/>
                </a:solidFill>
                <a:latin typeface="Arial"/>
                <a:ea typeface="+mn-lt"/>
                <a:cs typeface="Arial"/>
              </a:rPr>
              <a:t> par </a:t>
            </a:r>
            <a:r>
              <a:rPr lang="en-US" sz="2000" err="1">
                <a:solidFill>
                  <a:schemeClr val="tx1"/>
                </a:solidFill>
                <a:latin typeface="Arial"/>
                <a:ea typeface="+mn-lt"/>
                <a:cs typeface="Arial"/>
              </a:rPr>
              <a:t>ses</a:t>
            </a:r>
            <a:r>
              <a:rPr lang="en-US" sz="2000">
                <a:solidFill>
                  <a:schemeClr val="tx1"/>
                </a:solidFill>
                <a:latin typeface="Arial"/>
                <a:ea typeface="+mn-lt"/>
                <a:cs typeface="Arial"/>
              </a:rPr>
              <a:t> </a:t>
            </a:r>
            <a:r>
              <a:rPr lang="en-US" sz="2000" err="1">
                <a:solidFill>
                  <a:schemeClr val="tx1"/>
                </a:solidFill>
                <a:latin typeface="Arial"/>
                <a:ea typeface="+mn-lt"/>
                <a:cs typeface="Arial"/>
              </a:rPr>
              <a:t>qualités</a:t>
            </a:r>
            <a:r>
              <a:rPr lang="en-US" sz="2000">
                <a:solidFill>
                  <a:schemeClr val="tx1"/>
                </a:solidFill>
                <a:latin typeface="Arial"/>
                <a:ea typeface="+mn-lt"/>
                <a:cs typeface="Arial"/>
              </a:rPr>
              <a:t> </a:t>
            </a:r>
            <a:r>
              <a:rPr lang="en-US" sz="2000" err="1">
                <a:solidFill>
                  <a:schemeClr val="tx1"/>
                </a:solidFill>
                <a:latin typeface="Arial"/>
                <a:ea typeface="+mn-lt"/>
                <a:cs typeface="Arial"/>
              </a:rPr>
              <a:t>essentielles</a:t>
            </a:r>
            <a:r>
              <a:rPr lang="en-US" sz="2000">
                <a:solidFill>
                  <a:schemeClr val="tx1"/>
                </a:solidFill>
                <a:latin typeface="Arial"/>
                <a:ea typeface="+mn-lt"/>
                <a:cs typeface="Arial"/>
              </a:rPr>
              <a:t> et </a:t>
            </a:r>
            <a:r>
              <a:rPr lang="en-US" sz="2000" err="1">
                <a:solidFill>
                  <a:schemeClr val="tx1"/>
                </a:solidFill>
                <a:latin typeface="Arial"/>
                <a:ea typeface="+mn-lt"/>
                <a:cs typeface="Arial"/>
              </a:rPr>
              <a:t>une</a:t>
            </a:r>
            <a:r>
              <a:rPr lang="en-US" sz="2000">
                <a:solidFill>
                  <a:schemeClr val="tx1"/>
                </a:solidFill>
                <a:latin typeface="Arial"/>
                <a:ea typeface="+mn-lt"/>
                <a:cs typeface="Arial"/>
              </a:rPr>
              <a:t> </a:t>
            </a:r>
            <a:r>
              <a:rPr lang="en-US" sz="2000" err="1">
                <a:solidFill>
                  <a:schemeClr val="tx1"/>
                </a:solidFill>
                <a:latin typeface="Arial"/>
                <a:ea typeface="+mn-lt"/>
                <a:cs typeface="Arial"/>
              </a:rPr>
              <a:t>autre</a:t>
            </a:r>
            <a:r>
              <a:rPr lang="en-US" sz="2000">
                <a:solidFill>
                  <a:schemeClr val="tx1"/>
                </a:solidFill>
                <a:latin typeface="Arial"/>
                <a:ea typeface="+mn-lt"/>
                <a:cs typeface="Arial"/>
              </a:rPr>
              <a:t> de </a:t>
            </a:r>
            <a:r>
              <a:rPr lang="en-US" sz="2000" err="1">
                <a:solidFill>
                  <a:schemeClr val="tx1"/>
                </a:solidFill>
                <a:latin typeface="Arial"/>
                <a:ea typeface="+mn-lt"/>
                <a:cs typeface="Arial"/>
              </a:rPr>
              <a:t>façon</a:t>
            </a:r>
            <a:r>
              <a:rPr lang="en-US" sz="2000">
                <a:solidFill>
                  <a:schemeClr val="tx1"/>
                </a:solidFill>
                <a:latin typeface="Arial"/>
                <a:ea typeface="+mn-lt"/>
                <a:cs typeface="Arial"/>
              </a:rPr>
              <a:t> </a:t>
            </a:r>
            <a:r>
              <a:rPr lang="en-US" sz="2000" err="1">
                <a:solidFill>
                  <a:schemeClr val="tx1"/>
                </a:solidFill>
                <a:latin typeface="Arial"/>
                <a:ea typeface="+mn-lt"/>
                <a:cs typeface="Arial"/>
              </a:rPr>
              <a:t>accidentelle</a:t>
            </a:r>
            <a:r>
              <a:rPr lang="en-US" sz="2000">
                <a:solidFill>
                  <a:schemeClr val="tx1"/>
                </a:solidFill>
                <a:latin typeface="Arial"/>
                <a:ea typeface="+mn-lt"/>
                <a:cs typeface="Arial"/>
              </a:rPr>
              <a:t> ; </a:t>
            </a:r>
            <a:endParaRPr lang="en-US" sz="2000">
              <a:solidFill>
                <a:schemeClr val="tx1"/>
              </a:solidFill>
              <a:ea typeface="+mn-lt"/>
              <a:cs typeface="+mn-lt"/>
            </a:endParaRPr>
          </a:p>
          <a:p>
            <a:pPr marL="800100" lvl="1" indent="-342900">
              <a:spcBef>
                <a:spcPct val="0"/>
              </a:spcBef>
              <a:spcAft>
                <a:spcPct val="0"/>
              </a:spcAft>
              <a:buAutoNum type="arabicPeriod"/>
            </a:pPr>
            <a:r>
              <a:rPr lang="en-US" sz="2000">
                <a:solidFill>
                  <a:schemeClr val="tx1"/>
                </a:solidFill>
                <a:latin typeface="Arial"/>
                <a:ea typeface="+mn-lt"/>
                <a:cs typeface="Arial"/>
              </a:rPr>
              <a:t> La </a:t>
            </a:r>
            <a:r>
              <a:rPr lang="en-US" sz="2000" err="1">
                <a:solidFill>
                  <a:schemeClr val="tx1"/>
                </a:solidFill>
                <a:latin typeface="Arial"/>
                <a:ea typeface="+mn-lt"/>
                <a:cs typeface="Arial"/>
              </a:rPr>
              <a:t>qualité</a:t>
            </a:r>
            <a:r>
              <a:rPr lang="en-US" sz="2000">
                <a:solidFill>
                  <a:schemeClr val="tx1"/>
                </a:solidFill>
                <a:latin typeface="Arial"/>
                <a:ea typeface="+mn-lt"/>
                <a:cs typeface="Arial"/>
              </a:rPr>
              <a:t> du </a:t>
            </a:r>
            <a:r>
              <a:rPr lang="en-US" sz="2000" err="1">
                <a:solidFill>
                  <a:schemeClr val="tx1"/>
                </a:solidFill>
                <a:latin typeface="Arial"/>
                <a:ea typeface="+mn-lt"/>
                <a:cs typeface="Arial"/>
              </a:rPr>
              <a:t>médicament</a:t>
            </a:r>
            <a:r>
              <a:rPr lang="en-US" sz="2000">
                <a:solidFill>
                  <a:schemeClr val="tx1"/>
                </a:solidFill>
                <a:latin typeface="Arial"/>
                <a:ea typeface="+mn-lt"/>
                <a:cs typeface="Arial"/>
              </a:rPr>
              <a:t> doit </a:t>
            </a:r>
            <a:r>
              <a:rPr lang="en-US" sz="2000" err="1">
                <a:solidFill>
                  <a:schemeClr val="tx1"/>
                </a:solidFill>
                <a:latin typeface="Arial"/>
                <a:ea typeface="+mn-lt"/>
                <a:cs typeface="Arial"/>
              </a:rPr>
              <a:t>correspondre</a:t>
            </a:r>
            <a:r>
              <a:rPr lang="en-US" sz="2000">
                <a:solidFill>
                  <a:schemeClr val="tx1"/>
                </a:solidFill>
                <a:latin typeface="Arial"/>
                <a:ea typeface="+mn-lt"/>
                <a:cs typeface="Arial"/>
              </a:rPr>
              <a:t> à la force de la </a:t>
            </a:r>
            <a:r>
              <a:rPr lang="en-US" sz="2000" err="1">
                <a:solidFill>
                  <a:schemeClr val="tx1"/>
                </a:solidFill>
                <a:latin typeface="Arial"/>
                <a:ea typeface="+mn-lt"/>
                <a:cs typeface="Arial"/>
              </a:rPr>
              <a:t>maladie</a:t>
            </a:r>
            <a:r>
              <a:rPr lang="en-US" sz="2000">
                <a:solidFill>
                  <a:schemeClr val="tx1"/>
                </a:solidFill>
                <a:latin typeface="Arial"/>
                <a:ea typeface="+mn-lt"/>
                <a:cs typeface="Arial"/>
              </a:rPr>
              <a:t> : par </a:t>
            </a:r>
            <a:r>
              <a:rPr lang="en-US" sz="2000" err="1">
                <a:solidFill>
                  <a:schemeClr val="tx1"/>
                </a:solidFill>
                <a:latin typeface="Arial"/>
                <a:ea typeface="+mn-lt"/>
                <a:cs typeface="Arial"/>
              </a:rPr>
              <a:t>exemple</a:t>
            </a:r>
            <a:r>
              <a:rPr lang="en-US" sz="2000">
                <a:solidFill>
                  <a:schemeClr val="tx1"/>
                </a:solidFill>
                <a:latin typeface="Arial"/>
                <a:ea typeface="+mn-lt"/>
                <a:cs typeface="Arial"/>
              </a:rPr>
              <a:t>, il y a </a:t>
            </a:r>
            <a:r>
              <a:rPr lang="en-US" sz="2000" err="1">
                <a:solidFill>
                  <a:schemeClr val="tx1"/>
                </a:solidFill>
                <a:latin typeface="Arial"/>
                <a:ea typeface="+mn-lt"/>
                <a:cs typeface="Arial"/>
              </a:rPr>
              <a:t>certains</a:t>
            </a:r>
            <a:r>
              <a:rPr lang="en-US" sz="2000">
                <a:solidFill>
                  <a:schemeClr val="tx1"/>
                </a:solidFill>
                <a:latin typeface="Arial"/>
                <a:ea typeface="+mn-lt"/>
                <a:cs typeface="Arial"/>
              </a:rPr>
              <a:t> </a:t>
            </a:r>
            <a:r>
              <a:rPr lang="en-US" sz="2000" err="1">
                <a:solidFill>
                  <a:schemeClr val="tx1"/>
                </a:solidFill>
                <a:latin typeface="Arial"/>
                <a:ea typeface="+mn-lt"/>
                <a:cs typeface="Arial"/>
              </a:rPr>
              <a:t>médicaments</a:t>
            </a:r>
            <a:r>
              <a:rPr lang="en-US" sz="2000">
                <a:solidFill>
                  <a:schemeClr val="tx1"/>
                </a:solidFill>
                <a:latin typeface="Arial"/>
                <a:ea typeface="+mn-lt"/>
                <a:cs typeface="Arial"/>
              </a:rPr>
              <a:t> </a:t>
            </a:r>
            <a:r>
              <a:rPr lang="en-US" sz="2000" err="1">
                <a:solidFill>
                  <a:schemeClr val="tx1"/>
                </a:solidFill>
                <a:latin typeface="Arial"/>
                <a:ea typeface="+mn-lt"/>
                <a:cs typeface="Arial"/>
              </a:rPr>
              <a:t>dont</a:t>
            </a:r>
            <a:r>
              <a:rPr lang="en-US" sz="2000">
                <a:solidFill>
                  <a:schemeClr val="tx1"/>
                </a:solidFill>
                <a:latin typeface="Arial"/>
                <a:ea typeface="+mn-lt"/>
                <a:cs typeface="Arial"/>
              </a:rPr>
              <a:t> la </a:t>
            </a:r>
            <a:r>
              <a:rPr lang="en-US" sz="2000" err="1">
                <a:solidFill>
                  <a:schemeClr val="tx1"/>
                </a:solidFill>
                <a:latin typeface="Arial"/>
                <a:ea typeface="+mn-lt"/>
                <a:cs typeface="Arial"/>
              </a:rPr>
              <a:t>chaleur</a:t>
            </a:r>
            <a:r>
              <a:rPr lang="en-US" sz="2000">
                <a:solidFill>
                  <a:schemeClr val="tx1"/>
                </a:solidFill>
                <a:latin typeface="Arial"/>
                <a:ea typeface="+mn-lt"/>
                <a:cs typeface="Arial"/>
              </a:rPr>
              <a:t> </a:t>
            </a:r>
            <a:r>
              <a:rPr lang="en-US" sz="2000" err="1">
                <a:solidFill>
                  <a:schemeClr val="tx1"/>
                </a:solidFill>
                <a:latin typeface="Arial"/>
                <a:ea typeface="+mn-lt"/>
                <a:cs typeface="Arial"/>
              </a:rPr>
              <a:t>est</a:t>
            </a:r>
            <a:r>
              <a:rPr lang="en-US" sz="2000">
                <a:solidFill>
                  <a:schemeClr val="tx1"/>
                </a:solidFill>
                <a:latin typeface="Arial"/>
                <a:ea typeface="+mn-lt"/>
                <a:cs typeface="Arial"/>
              </a:rPr>
              <a:t> </a:t>
            </a:r>
            <a:r>
              <a:rPr lang="en-US" sz="2000" err="1">
                <a:solidFill>
                  <a:schemeClr val="tx1"/>
                </a:solidFill>
                <a:latin typeface="Arial"/>
                <a:ea typeface="+mn-lt"/>
                <a:cs typeface="Arial"/>
              </a:rPr>
              <a:t>inférieure</a:t>
            </a:r>
            <a:r>
              <a:rPr lang="en-US" sz="2000">
                <a:solidFill>
                  <a:schemeClr val="tx1"/>
                </a:solidFill>
                <a:latin typeface="Arial"/>
                <a:ea typeface="+mn-lt"/>
                <a:cs typeface="Arial"/>
              </a:rPr>
              <a:t> à la froideur de </a:t>
            </a:r>
            <a:r>
              <a:rPr lang="en-US" sz="2000" err="1">
                <a:solidFill>
                  <a:schemeClr val="tx1"/>
                </a:solidFill>
                <a:latin typeface="Arial"/>
                <a:ea typeface="+mn-lt"/>
                <a:cs typeface="Arial"/>
              </a:rPr>
              <a:t>certaines</a:t>
            </a:r>
            <a:r>
              <a:rPr lang="en-US" sz="2000">
                <a:solidFill>
                  <a:schemeClr val="tx1"/>
                </a:solidFill>
                <a:latin typeface="Arial"/>
                <a:ea typeface="+mn-lt"/>
                <a:cs typeface="Arial"/>
              </a:rPr>
              <a:t> maladies, de </a:t>
            </a:r>
            <a:r>
              <a:rPr lang="en-US" sz="2000" err="1">
                <a:solidFill>
                  <a:schemeClr val="tx1"/>
                </a:solidFill>
                <a:latin typeface="Arial"/>
                <a:ea typeface="+mn-lt"/>
                <a:cs typeface="Arial"/>
              </a:rPr>
              <a:t>sorte</a:t>
            </a:r>
            <a:r>
              <a:rPr lang="en-US" sz="2000">
                <a:solidFill>
                  <a:schemeClr val="tx1"/>
                </a:solidFill>
                <a:latin typeface="Arial"/>
                <a:ea typeface="+mn-lt"/>
                <a:cs typeface="Arial"/>
              </a:rPr>
              <a:t> </a:t>
            </a:r>
            <a:r>
              <a:rPr lang="en-US" sz="2000" err="1">
                <a:solidFill>
                  <a:schemeClr val="tx1"/>
                </a:solidFill>
                <a:latin typeface="Arial"/>
                <a:ea typeface="+mn-lt"/>
                <a:cs typeface="Arial"/>
              </a:rPr>
              <a:t>qu'ils</a:t>
            </a:r>
            <a:r>
              <a:rPr lang="en-US" sz="2000">
                <a:solidFill>
                  <a:schemeClr val="tx1"/>
                </a:solidFill>
                <a:latin typeface="Arial"/>
                <a:ea typeface="+mn-lt"/>
                <a:cs typeface="Arial"/>
              </a:rPr>
              <a:t> </a:t>
            </a:r>
            <a:r>
              <a:rPr lang="en-US" sz="2000" err="1">
                <a:solidFill>
                  <a:schemeClr val="tx1"/>
                </a:solidFill>
                <a:latin typeface="Arial"/>
                <a:ea typeface="+mn-lt"/>
                <a:cs typeface="Arial"/>
              </a:rPr>
              <a:t>n'ont</a:t>
            </a:r>
            <a:r>
              <a:rPr lang="en-US" sz="2000">
                <a:solidFill>
                  <a:schemeClr val="tx1"/>
                </a:solidFill>
                <a:latin typeface="Arial"/>
                <a:ea typeface="+mn-lt"/>
                <a:cs typeface="Arial"/>
              </a:rPr>
              <a:t> </a:t>
            </a:r>
            <a:r>
              <a:rPr lang="en-US" sz="2000" err="1">
                <a:solidFill>
                  <a:schemeClr val="tx1"/>
                </a:solidFill>
                <a:latin typeface="Arial"/>
                <a:ea typeface="+mn-lt"/>
                <a:cs typeface="Arial"/>
              </a:rPr>
              <a:t>aucun</a:t>
            </a:r>
            <a:r>
              <a:rPr lang="en-US" sz="2000">
                <a:solidFill>
                  <a:schemeClr val="tx1"/>
                </a:solidFill>
                <a:latin typeface="Arial"/>
                <a:ea typeface="+mn-lt"/>
                <a:cs typeface="Arial"/>
              </a:rPr>
              <a:t> </a:t>
            </a:r>
            <a:r>
              <a:rPr lang="en-US" sz="2000" err="1">
                <a:solidFill>
                  <a:schemeClr val="tx1"/>
                </a:solidFill>
                <a:latin typeface="Arial"/>
                <a:ea typeface="+mn-lt"/>
                <a:cs typeface="Arial"/>
              </a:rPr>
              <a:t>effet</a:t>
            </a:r>
            <a:r>
              <a:rPr lang="en-US" sz="2000">
                <a:solidFill>
                  <a:schemeClr val="tx1"/>
                </a:solidFill>
                <a:latin typeface="Arial"/>
                <a:ea typeface="+mn-lt"/>
                <a:cs typeface="Arial"/>
              </a:rPr>
              <a:t> sur </a:t>
            </a:r>
            <a:r>
              <a:rPr lang="en-US" sz="2000" err="1">
                <a:solidFill>
                  <a:schemeClr val="tx1"/>
                </a:solidFill>
                <a:latin typeface="Arial"/>
                <a:ea typeface="+mn-lt"/>
                <a:cs typeface="Arial"/>
              </a:rPr>
              <a:t>eux</a:t>
            </a:r>
            <a:r>
              <a:rPr lang="en-US" sz="2000">
                <a:solidFill>
                  <a:schemeClr val="tx1"/>
                </a:solidFill>
                <a:latin typeface="Arial"/>
                <a:ea typeface="+mn-lt"/>
                <a:cs typeface="Arial"/>
              </a:rPr>
              <a:t> ; </a:t>
            </a:r>
            <a:endParaRPr lang="en-US" sz="2000">
              <a:solidFill>
                <a:schemeClr val="tx1"/>
              </a:solidFill>
              <a:ea typeface="+mn-lt"/>
              <a:cs typeface="+mn-lt"/>
            </a:endParaRPr>
          </a:p>
          <a:p>
            <a:pPr marL="800100" lvl="1" indent="-342900">
              <a:spcBef>
                <a:spcPct val="0"/>
              </a:spcBef>
              <a:spcAft>
                <a:spcPct val="0"/>
              </a:spcAft>
              <a:buAutoNum type="arabicPeriod"/>
            </a:pPr>
            <a:r>
              <a:rPr lang="en-US" sz="2000">
                <a:solidFill>
                  <a:schemeClr val="tx1"/>
                </a:solidFill>
                <a:latin typeface="Arial"/>
                <a:ea typeface="+mn-lt"/>
                <a:cs typeface="Arial"/>
              </a:rPr>
              <a:t> le temps </a:t>
            </a:r>
            <a:r>
              <a:rPr lang="en-US" sz="2000" err="1">
                <a:solidFill>
                  <a:schemeClr val="tx1"/>
                </a:solidFill>
                <a:latin typeface="Arial"/>
                <a:ea typeface="+mn-lt"/>
                <a:cs typeface="Arial"/>
              </a:rPr>
              <a:t>d'action</a:t>
            </a:r>
            <a:r>
              <a:rPr lang="en-US" sz="2000">
                <a:solidFill>
                  <a:schemeClr val="tx1"/>
                </a:solidFill>
                <a:latin typeface="Arial"/>
                <a:ea typeface="+mn-lt"/>
                <a:cs typeface="Arial"/>
              </a:rPr>
              <a:t> doit </a:t>
            </a:r>
            <a:r>
              <a:rPr lang="en-US" sz="2000" err="1">
                <a:solidFill>
                  <a:schemeClr val="tx1"/>
                </a:solidFill>
                <a:latin typeface="Arial"/>
                <a:ea typeface="+mn-lt"/>
                <a:cs typeface="Arial"/>
              </a:rPr>
              <a:t>être</a:t>
            </a:r>
            <a:r>
              <a:rPr lang="en-US" sz="2000">
                <a:solidFill>
                  <a:schemeClr val="tx1"/>
                </a:solidFill>
                <a:latin typeface="Arial"/>
                <a:ea typeface="+mn-lt"/>
                <a:cs typeface="Arial"/>
              </a:rPr>
              <a:t> </a:t>
            </a:r>
            <a:r>
              <a:rPr lang="en-US" sz="2000" err="1">
                <a:solidFill>
                  <a:schemeClr val="tx1"/>
                </a:solidFill>
                <a:latin typeface="Arial"/>
                <a:ea typeface="+mn-lt"/>
                <a:cs typeface="Arial"/>
              </a:rPr>
              <a:t>respecté</a:t>
            </a:r>
            <a:r>
              <a:rPr lang="en-US" sz="2000">
                <a:solidFill>
                  <a:schemeClr val="tx1"/>
                </a:solidFill>
                <a:latin typeface="Arial"/>
                <a:ea typeface="+mn-lt"/>
                <a:cs typeface="Arial"/>
              </a:rPr>
              <a:t>, de </a:t>
            </a:r>
            <a:r>
              <a:rPr lang="en-US" sz="2000" err="1">
                <a:solidFill>
                  <a:schemeClr val="tx1"/>
                </a:solidFill>
                <a:latin typeface="Arial"/>
                <a:ea typeface="+mn-lt"/>
                <a:cs typeface="Arial"/>
              </a:rPr>
              <a:t>sorte</a:t>
            </a:r>
            <a:r>
              <a:rPr lang="en-US" sz="2000">
                <a:solidFill>
                  <a:schemeClr val="tx1"/>
                </a:solidFill>
                <a:latin typeface="Arial"/>
                <a:ea typeface="+mn-lt"/>
                <a:cs typeface="Arial"/>
              </a:rPr>
              <a:t> que </a:t>
            </a:r>
            <a:r>
              <a:rPr lang="en-US" sz="2000" err="1">
                <a:solidFill>
                  <a:schemeClr val="tx1"/>
                </a:solidFill>
                <a:latin typeface="Arial"/>
                <a:ea typeface="+mn-lt"/>
                <a:cs typeface="Arial"/>
              </a:rPr>
              <a:t>l'essence</a:t>
            </a:r>
            <a:r>
              <a:rPr lang="en-US" sz="2000">
                <a:solidFill>
                  <a:schemeClr val="tx1"/>
                </a:solidFill>
                <a:latin typeface="Arial"/>
                <a:ea typeface="+mn-lt"/>
                <a:cs typeface="Arial"/>
              </a:rPr>
              <a:t> et </a:t>
            </a:r>
            <a:r>
              <a:rPr lang="en-US" sz="2000" err="1">
                <a:solidFill>
                  <a:schemeClr val="tx1"/>
                </a:solidFill>
                <a:latin typeface="Arial"/>
                <a:ea typeface="+mn-lt"/>
                <a:cs typeface="Arial"/>
              </a:rPr>
              <a:t>l'accident</a:t>
            </a:r>
            <a:r>
              <a:rPr lang="en-US" sz="2000">
                <a:solidFill>
                  <a:schemeClr val="tx1"/>
                </a:solidFill>
                <a:latin typeface="Arial"/>
                <a:ea typeface="+mn-lt"/>
                <a:cs typeface="Arial"/>
              </a:rPr>
              <a:t> ne </a:t>
            </a:r>
            <a:r>
              <a:rPr lang="en-US" sz="2000" err="1">
                <a:solidFill>
                  <a:schemeClr val="tx1"/>
                </a:solidFill>
                <a:latin typeface="Arial"/>
                <a:ea typeface="+mn-lt"/>
                <a:cs typeface="Arial"/>
              </a:rPr>
              <a:t>soient</a:t>
            </a:r>
            <a:r>
              <a:rPr lang="en-US" sz="2000">
                <a:solidFill>
                  <a:schemeClr val="tx1"/>
                </a:solidFill>
                <a:latin typeface="Arial"/>
                <a:ea typeface="+mn-lt"/>
                <a:cs typeface="Arial"/>
              </a:rPr>
              <a:t> pas </a:t>
            </a:r>
            <a:r>
              <a:rPr lang="en-US" sz="2000" err="1">
                <a:solidFill>
                  <a:schemeClr val="tx1"/>
                </a:solidFill>
                <a:latin typeface="Arial"/>
                <a:ea typeface="+mn-lt"/>
                <a:cs typeface="Arial"/>
              </a:rPr>
              <a:t>confondus</a:t>
            </a:r>
            <a:r>
              <a:rPr lang="en-US" sz="2000">
                <a:solidFill>
                  <a:schemeClr val="tx1"/>
                </a:solidFill>
                <a:latin typeface="Arial"/>
                <a:ea typeface="+mn-lt"/>
                <a:cs typeface="Arial"/>
              </a:rPr>
              <a:t> ; </a:t>
            </a:r>
            <a:endParaRPr lang="en-US" sz="2000">
              <a:solidFill>
                <a:schemeClr val="tx1"/>
              </a:solidFill>
              <a:ea typeface="+mn-lt"/>
              <a:cs typeface="+mn-lt"/>
            </a:endParaRPr>
          </a:p>
          <a:p>
            <a:pPr marL="800100" lvl="1" indent="-342900">
              <a:spcBef>
                <a:spcPct val="0"/>
              </a:spcBef>
              <a:spcAft>
                <a:spcPct val="0"/>
              </a:spcAft>
              <a:buAutoNum type="arabicPeriod"/>
            </a:pPr>
            <a:r>
              <a:rPr lang="en-US" sz="2000">
                <a:solidFill>
                  <a:schemeClr val="tx1"/>
                </a:solidFill>
                <a:latin typeface="Arial"/>
                <a:ea typeface="+mn-lt"/>
                <a:cs typeface="Arial"/>
              </a:rPr>
              <a:t> </a:t>
            </a:r>
            <a:r>
              <a:rPr lang="en-US" sz="2000" err="1">
                <a:solidFill>
                  <a:schemeClr val="tx1"/>
                </a:solidFill>
                <a:latin typeface="Arial"/>
                <a:ea typeface="+mn-lt"/>
                <a:cs typeface="Arial"/>
              </a:rPr>
              <a:t>l'effet</a:t>
            </a:r>
            <a:r>
              <a:rPr lang="en-US" sz="2000">
                <a:solidFill>
                  <a:schemeClr val="tx1"/>
                </a:solidFill>
                <a:latin typeface="Arial"/>
                <a:ea typeface="+mn-lt"/>
                <a:cs typeface="Arial"/>
              </a:rPr>
              <a:t> du </a:t>
            </a:r>
            <a:r>
              <a:rPr lang="en-US" sz="2000" err="1">
                <a:solidFill>
                  <a:schemeClr val="tx1"/>
                </a:solidFill>
                <a:latin typeface="Arial"/>
                <a:ea typeface="+mn-lt"/>
                <a:cs typeface="Arial"/>
              </a:rPr>
              <a:t>médicament</a:t>
            </a:r>
            <a:r>
              <a:rPr lang="en-US" sz="2000">
                <a:solidFill>
                  <a:schemeClr val="tx1"/>
                </a:solidFill>
                <a:latin typeface="Arial"/>
                <a:ea typeface="+mn-lt"/>
                <a:cs typeface="Arial"/>
              </a:rPr>
              <a:t> doit </a:t>
            </a:r>
            <a:r>
              <a:rPr lang="en-US" sz="2000" err="1">
                <a:solidFill>
                  <a:schemeClr val="tx1"/>
                </a:solidFill>
                <a:latin typeface="Arial"/>
                <a:ea typeface="+mn-lt"/>
                <a:cs typeface="Arial"/>
              </a:rPr>
              <a:t>être</a:t>
            </a:r>
            <a:r>
              <a:rPr lang="en-US" sz="2000">
                <a:solidFill>
                  <a:schemeClr val="tx1"/>
                </a:solidFill>
                <a:latin typeface="Arial"/>
                <a:ea typeface="+mn-lt"/>
                <a:cs typeface="Arial"/>
              </a:rPr>
              <a:t> permanent </a:t>
            </a:r>
            <a:r>
              <a:rPr lang="en-US" sz="2000" err="1">
                <a:solidFill>
                  <a:schemeClr val="tx1"/>
                </a:solidFill>
                <a:latin typeface="Arial"/>
                <a:ea typeface="+mn-lt"/>
                <a:cs typeface="Arial"/>
              </a:rPr>
              <a:t>ou</a:t>
            </a:r>
            <a:r>
              <a:rPr lang="en-US" sz="2000">
                <a:solidFill>
                  <a:schemeClr val="tx1"/>
                </a:solidFill>
                <a:latin typeface="Arial"/>
                <a:ea typeface="+mn-lt"/>
                <a:cs typeface="Arial"/>
              </a:rPr>
              <a:t> dans de </a:t>
            </a:r>
            <a:r>
              <a:rPr lang="en-US" sz="2000" err="1">
                <a:solidFill>
                  <a:schemeClr val="tx1"/>
                </a:solidFill>
                <a:latin typeface="Arial"/>
                <a:ea typeface="+mn-lt"/>
                <a:cs typeface="Arial"/>
              </a:rPr>
              <a:t>nombreux</a:t>
            </a:r>
            <a:r>
              <a:rPr lang="en-US" sz="2000">
                <a:solidFill>
                  <a:schemeClr val="tx1"/>
                </a:solidFill>
                <a:latin typeface="Arial"/>
                <a:ea typeface="+mn-lt"/>
                <a:cs typeface="Arial"/>
              </a:rPr>
              <a:t> </a:t>
            </a:r>
            <a:r>
              <a:rPr lang="en-US" sz="2000" err="1">
                <a:solidFill>
                  <a:schemeClr val="tx1"/>
                </a:solidFill>
                <a:latin typeface="Arial"/>
                <a:ea typeface="+mn-lt"/>
                <a:cs typeface="Arial"/>
              </a:rPr>
              <a:t>cas</a:t>
            </a:r>
            <a:r>
              <a:rPr lang="en-US" sz="2000">
                <a:solidFill>
                  <a:schemeClr val="tx1"/>
                </a:solidFill>
                <a:latin typeface="Arial"/>
                <a:ea typeface="+mn-lt"/>
                <a:cs typeface="Arial"/>
              </a:rPr>
              <a:t>, </a:t>
            </a:r>
            <a:r>
              <a:rPr lang="en-US" sz="2000" err="1">
                <a:solidFill>
                  <a:schemeClr val="tx1"/>
                </a:solidFill>
                <a:latin typeface="Arial"/>
                <a:ea typeface="+mn-lt"/>
                <a:cs typeface="Arial"/>
              </a:rPr>
              <a:t>sinon</a:t>
            </a:r>
            <a:r>
              <a:rPr lang="en-US" sz="2000">
                <a:solidFill>
                  <a:schemeClr val="tx1"/>
                </a:solidFill>
                <a:latin typeface="Arial"/>
                <a:ea typeface="+mn-lt"/>
                <a:cs typeface="Arial"/>
              </a:rPr>
              <a:t> </a:t>
            </a:r>
            <a:r>
              <a:rPr lang="en-US" sz="2000" err="1">
                <a:solidFill>
                  <a:schemeClr val="tx1"/>
                </a:solidFill>
                <a:latin typeface="Arial"/>
                <a:ea typeface="+mn-lt"/>
                <a:cs typeface="Arial"/>
              </a:rPr>
              <a:t>ce</a:t>
            </a:r>
            <a:r>
              <a:rPr lang="en-US" sz="2000">
                <a:solidFill>
                  <a:schemeClr val="tx1"/>
                </a:solidFill>
                <a:latin typeface="Arial"/>
                <a:ea typeface="+mn-lt"/>
                <a:cs typeface="Arial"/>
              </a:rPr>
              <a:t> </a:t>
            </a:r>
            <a:r>
              <a:rPr lang="en-US" sz="2000" err="1">
                <a:solidFill>
                  <a:schemeClr val="tx1"/>
                </a:solidFill>
                <a:latin typeface="Arial"/>
                <a:ea typeface="+mn-lt"/>
                <a:cs typeface="Arial"/>
              </a:rPr>
              <a:t>peut</a:t>
            </a:r>
            <a:r>
              <a:rPr lang="en-US" sz="2000">
                <a:solidFill>
                  <a:schemeClr val="tx1"/>
                </a:solidFill>
                <a:latin typeface="Arial"/>
                <a:ea typeface="+mn-lt"/>
                <a:cs typeface="Arial"/>
              </a:rPr>
              <a:t> </a:t>
            </a:r>
            <a:r>
              <a:rPr lang="en-US" sz="2000" err="1">
                <a:solidFill>
                  <a:schemeClr val="tx1"/>
                </a:solidFill>
                <a:latin typeface="Arial"/>
                <a:ea typeface="+mn-lt"/>
                <a:cs typeface="Arial"/>
              </a:rPr>
              <a:t>être</a:t>
            </a:r>
            <a:r>
              <a:rPr lang="en-US" sz="2000">
                <a:solidFill>
                  <a:schemeClr val="tx1"/>
                </a:solidFill>
                <a:latin typeface="Arial"/>
                <a:ea typeface="+mn-lt"/>
                <a:cs typeface="Arial"/>
              </a:rPr>
              <a:t> un </a:t>
            </a:r>
            <a:r>
              <a:rPr lang="en-US" sz="2000" err="1">
                <a:solidFill>
                  <a:schemeClr val="tx1"/>
                </a:solidFill>
                <a:latin typeface="Arial"/>
                <a:ea typeface="+mn-lt"/>
                <a:cs typeface="Arial"/>
              </a:rPr>
              <a:t>effet</a:t>
            </a:r>
            <a:r>
              <a:rPr lang="en-US" sz="2000">
                <a:solidFill>
                  <a:schemeClr val="tx1"/>
                </a:solidFill>
                <a:latin typeface="Arial"/>
                <a:ea typeface="+mn-lt"/>
                <a:cs typeface="Arial"/>
              </a:rPr>
              <a:t> </a:t>
            </a:r>
            <a:r>
              <a:rPr lang="en-US" sz="2000" err="1">
                <a:solidFill>
                  <a:schemeClr val="tx1"/>
                </a:solidFill>
                <a:latin typeface="Arial"/>
                <a:ea typeface="+mn-lt"/>
                <a:cs typeface="Arial"/>
              </a:rPr>
              <a:t>accidentel</a:t>
            </a:r>
            <a:r>
              <a:rPr lang="en-US" sz="2000">
                <a:solidFill>
                  <a:schemeClr val="tx1"/>
                </a:solidFill>
                <a:latin typeface="Arial"/>
                <a:ea typeface="+mn-lt"/>
                <a:cs typeface="Arial"/>
              </a:rPr>
              <a:t> (</a:t>
            </a:r>
            <a:r>
              <a:rPr lang="en-US" sz="2000" err="1">
                <a:solidFill>
                  <a:schemeClr val="tx1"/>
                </a:solidFill>
                <a:latin typeface="Arial"/>
                <a:ea typeface="+mn-lt"/>
                <a:cs typeface="Arial"/>
              </a:rPr>
              <a:t>lié</a:t>
            </a:r>
            <a:r>
              <a:rPr lang="en-US" sz="2000">
                <a:solidFill>
                  <a:schemeClr val="tx1"/>
                </a:solidFill>
                <a:latin typeface="Arial"/>
                <a:ea typeface="+mn-lt"/>
                <a:cs typeface="Arial"/>
              </a:rPr>
              <a:t> au </a:t>
            </a:r>
            <a:r>
              <a:rPr lang="en-US" sz="2000" err="1">
                <a:solidFill>
                  <a:schemeClr val="tx1"/>
                </a:solidFill>
                <a:latin typeface="Arial"/>
                <a:ea typeface="+mn-lt"/>
                <a:cs typeface="Arial"/>
              </a:rPr>
              <a:t>hasard</a:t>
            </a:r>
            <a:r>
              <a:rPr lang="en-US" sz="2000">
                <a:solidFill>
                  <a:schemeClr val="tx1"/>
                </a:solidFill>
                <a:latin typeface="Arial"/>
                <a:ea typeface="+mn-lt"/>
                <a:cs typeface="Arial"/>
              </a:rPr>
              <a:t>) ; </a:t>
            </a:r>
            <a:endParaRPr lang="en-US" sz="2000">
              <a:solidFill>
                <a:schemeClr val="tx1"/>
              </a:solidFill>
              <a:ea typeface="+mn-lt"/>
              <a:cs typeface="+mn-lt"/>
            </a:endParaRPr>
          </a:p>
          <a:p>
            <a:pPr marL="800100" lvl="1" indent="-342900">
              <a:spcBef>
                <a:spcPct val="0"/>
              </a:spcBef>
              <a:spcAft>
                <a:spcPct val="0"/>
              </a:spcAft>
              <a:buAutoNum type="arabicPeriod"/>
            </a:pPr>
            <a:r>
              <a:rPr lang="en-US" sz="2000">
                <a:solidFill>
                  <a:schemeClr val="tx1"/>
                </a:solidFill>
                <a:latin typeface="Arial"/>
                <a:ea typeface="+mn-lt"/>
                <a:cs typeface="Arial"/>
              </a:rPr>
              <a:t> </a:t>
            </a:r>
            <a:r>
              <a:rPr lang="en-US" sz="2000" err="1">
                <a:solidFill>
                  <a:schemeClr val="tx1"/>
                </a:solidFill>
                <a:latin typeface="Arial"/>
                <a:ea typeface="+mn-lt"/>
                <a:cs typeface="Arial"/>
              </a:rPr>
              <a:t>l'expérimentation</a:t>
            </a:r>
            <a:r>
              <a:rPr lang="en-US" sz="2000">
                <a:solidFill>
                  <a:schemeClr val="tx1"/>
                </a:solidFill>
                <a:latin typeface="Arial"/>
                <a:ea typeface="+mn-lt"/>
                <a:cs typeface="Arial"/>
              </a:rPr>
              <a:t> doit </a:t>
            </a:r>
            <a:r>
              <a:rPr lang="en-US" sz="2000" err="1">
                <a:solidFill>
                  <a:schemeClr val="tx1"/>
                </a:solidFill>
                <a:latin typeface="Arial"/>
                <a:ea typeface="+mn-lt"/>
                <a:cs typeface="Arial"/>
              </a:rPr>
              <a:t>être</a:t>
            </a:r>
            <a:r>
              <a:rPr lang="en-US" sz="2000">
                <a:solidFill>
                  <a:schemeClr val="tx1"/>
                </a:solidFill>
                <a:latin typeface="Arial"/>
                <a:ea typeface="+mn-lt"/>
                <a:cs typeface="Arial"/>
              </a:rPr>
              <a:t> </a:t>
            </a:r>
            <a:r>
              <a:rPr lang="en-US" sz="2000" err="1">
                <a:solidFill>
                  <a:schemeClr val="tx1"/>
                </a:solidFill>
                <a:latin typeface="Arial"/>
                <a:ea typeface="+mn-lt"/>
                <a:cs typeface="Arial"/>
              </a:rPr>
              <a:t>faite</a:t>
            </a:r>
            <a:r>
              <a:rPr lang="en-US" sz="2000">
                <a:solidFill>
                  <a:schemeClr val="tx1"/>
                </a:solidFill>
                <a:latin typeface="Arial"/>
                <a:ea typeface="+mn-lt"/>
                <a:cs typeface="Arial"/>
              </a:rPr>
              <a:t> sur le corps </a:t>
            </a:r>
            <a:r>
              <a:rPr lang="en-US" sz="2000" err="1">
                <a:solidFill>
                  <a:schemeClr val="tx1"/>
                </a:solidFill>
                <a:latin typeface="Arial"/>
                <a:ea typeface="+mn-lt"/>
                <a:cs typeface="Arial"/>
              </a:rPr>
              <a:t>humain</a:t>
            </a:r>
            <a:r>
              <a:rPr lang="en-US" sz="2000">
                <a:solidFill>
                  <a:schemeClr val="tx1"/>
                </a:solidFill>
                <a:latin typeface="Arial"/>
                <a:ea typeface="+mn-lt"/>
                <a:cs typeface="Arial"/>
              </a:rPr>
              <a:t>, tester un </a:t>
            </a:r>
            <a:r>
              <a:rPr lang="en-US" sz="2000" err="1">
                <a:solidFill>
                  <a:schemeClr val="tx1"/>
                </a:solidFill>
                <a:latin typeface="Arial"/>
                <a:ea typeface="+mn-lt"/>
                <a:cs typeface="Arial"/>
              </a:rPr>
              <a:t>médicament</a:t>
            </a:r>
            <a:r>
              <a:rPr lang="en-US" sz="2000">
                <a:solidFill>
                  <a:schemeClr val="tx1"/>
                </a:solidFill>
                <a:latin typeface="Arial"/>
                <a:ea typeface="+mn-lt"/>
                <a:cs typeface="Arial"/>
              </a:rPr>
              <a:t> sur un lion </a:t>
            </a:r>
            <a:r>
              <a:rPr lang="en-US" sz="2000" err="1">
                <a:solidFill>
                  <a:schemeClr val="tx1"/>
                </a:solidFill>
                <a:latin typeface="Arial"/>
                <a:ea typeface="+mn-lt"/>
                <a:cs typeface="Arial"/>
              </a:rPr>
              <a:t>ou</a:t>
            </a:r>
            <a:r>
              <a:rPr lang="en-US" sz="2000">
                <a:solidFill>
                  <a:schemeClr val="tx1"/>
                </a:solidFill>
                <a:latin typeface="Arial"/>
                <a:ea typeface="+mn-lt"/>
                <a:cs typeface="Arial"/>
              </a:rPr>
              <a:t> un cheval ne </a:t>
            </a:r>
            <a:r>
              <a:rPr lang="en-US" sz="2000" err="1">
                <a:solidFill>
                  <a:schemeClr val="tx1"/>
                </a:solidFill>
                <a:latin typeface="Arial"/>
                <a:ea typeface="+mn-lt"/>
                <a:cs typeface="Arial"/>
              </a:rPr>
              <a:t>pourrait</a:t>
            </a:r>
            <a:r>
              <a:rPr lang="en-US" sz="2000">
                <a:solidFill>
                  <a:schemeClr val="tx1"/>
                </a:solidFill>
                <a:latin typeface="Arial"/>
                <a:ea typeface="+mn-lt"/>
                <a:cs typeface="Arial"/>
              </a:rPr>
              <a:t> pas </a:t>
            </a:r>
            <a:r>
              <a:rPr lang="en-US" sz="2000" err="1">
                <a:solidFill>
                  <a:schemeClr val="tx1"/>
                </a:solidFill>
                <a:latin typeface="Arial"/>
                <a:ea typeface="+mn-lt"/>
                <a:cs typeface="Arial"/>
              </a:rPr>
              <a:t>prouver</a:t>
            </a:r>
            <a:r>
              <a:rPr lang="en-US" sz="2000">
                <a:solidFill>
                  <a:schemeClr val="tx1"/>
                </a:solidFill>
                <a:latin typeface="Arial"/>
                <a:ea typeface="+mn-lt"/>
                <a:cs typeface="Arial"/>
              </a:rPr>
              <a:t> quoi que </a:t>
            </a:r>
            <a:r>
              <a:rPr lang="en-US" sz="2000" err="1">
                <a:solidFill>
                  <a:schemeClr val="tx1"/>
                </a:solidFill>
                <a:latin typeface="Arial"/>
                <a:ea typeface="+mn-lt"/>
                <a:cs typeface="Arial"/>
              </a:rPr>
              <a:t>ce</a:t>
            </a:r>
            <a:r>
              <a:rPr lang="en-US" sz="2000">
                <a:solidFill>
                  <a:schemeClr val="tx1"/>
                </a:solidFill>
                <a:latin typeface="Arial"/>
                <a:ea typeface="+mn-lt"/>
                <a:cs typeface="Arial"/>
              </a:rPr>
              <a:t> </a:t>
            </a:r>
            <a:r>
              <a:rPr lang="en-US" sz="2000" err="1">
                <a:solidFill>
                  <a:schemeClr val="tx1"/>
                </a:solidFill>
                <a:latin typeface="Arial"/>
                <a:ea typeface="+mn-lt"/>
                <a:cs typeface="Arial"/>
              </a:rPr>
              <a:t>soit</a:t>
            </a:r>
            <a:r>
              <a:rPr lang="en-US" sz="2000">
                <a:solidFill>
                  <a:schemeClr val="tx1"/>
                </a:solidFill>
                <a:latin typeface="Arial"/>
                <a:ea typeface="+mn-lt"/>
                <a:cs typeface="Arial"/>
              </a:rPr>
              <a:t> quant à son </a:t>
            </a:r>
            <a:r>
              <a:rPr lang="en-US" sz="2000" err="1">
                <a:solidFill>
                  <a:schemeClr val="tx1"/>
                </a:solidFill>
                <a:latin typeface="Arial"/>
                <a:ea typeface="+mn-lt"/>
                <a:cs typeface="Arial"/>
              </a:rPr>
              <a:t>effet</a:t>
            </a:r>
            <a:r>
              <a:rPr lang="en-US" sz="2000">
                <a:solidFill>
                  <a:schemeClr val="tx1"/>
                </a:solidFill>
                <a:latin typeface="Arial"/>
                <a:ea typeface="+mn-lt"/>
                <a:cs typeface="Arial"/>
              </a:rPr>
              <a:t> sur </a:t>
            </a:r>
            <a:r>
              <a:rPr lang="en-US" sz="2000" err="1">
                <a:solidFill>
                  <a:schemeClr val="tx1"/>
                </a:solidFill>
                <a:latin typeface="Arial"/>
                <a:ea typeface="+mn-lt"/>
                <a:cs typeface="Arial"/>
              </a:rPr>
              <a:t>l'homme</a:t>
            </a:r>
            <a:r>
              <a:rPr lang="en-US" sz="2000">
                <a:solidFill>
                  <a:schemeClr val="tx1"/>
                </a:solidFill>
                <a:latin typeface="Arial"/>
                <a:ea typeface="+mn-lt"/>
                <a:cs typeface="Arial"/>
              </a:rPr>
              <a:t>.</a:t>
            </a:r>
            <a:endParaRPr lang="en-US" sz="2000">
              <a:solidFill>
                <a:schemeClr val="tx1"/>
              </a:solidFill>
              <a:latin typeface="Arial"/>
              <a:ea typeface="+mn-lt"/>
              <a:cs typeface="+mn-lt"/>
            </a:endParaRPr>
          </a:p>
          <a:p>
            <a:pPr>
              <a:spcBef>
                <a:spcPct val="0"/>
              </a:spcBef>
              <a:spcAft>
                <a:spcPct val="0"/>
              </a:spcAft>
            </a:pPr>
            <a:endParaRPr lang="fr-FR" sz="2000">
              <a:solidFill>
                <a:schemeClr val="tx1"/>
              </a:solidFill>
              <a:cs typeface="Arial"/>
            </a:endParaRPr>
          </a:p>
        </p:txBody>
      </p:sp>
    </p:spTree>
    <p:extLst>
      <p:ext uri="{BB962C8B-B14F-4D97-AF65-F5344CB8AC3E}">
        <p14:creationId xmlns:p14="http://schemas.microsoft.com/office/powerpoint/2010/main" val="1176214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2094915" y="3607"/>
            <a:ext cx="7536229" cy="1008661"/>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 xmlns:a16="http://schemas.microsoft.com/office/drawing/2014/main" id="{5F673858-957D-43B5-98E2-05CD8B307C85}"/>
              </a:ext>
            </a:extLst>
          </p:cNvPr>
          <p:cNvSpPr/>
          <p:nvPr/>
        </p:nvSpPr>
        <p:spPr>
          <a:xfrm>
            <a:off x="258898" y="1126477"/>
            <a:ext cx="11264742" cy="561859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spcBef>
                <a:spcPct val="0"/>
              </a:spcBef>
              <a:spcAft>
                <a:spcPct val="0"/>
              </a:spcAft>
            </a:pPr>
            <a:endParaRPr lang="en-US" sz="2000">
              <a:solidFill>
                <a:schemeClr val="tx1"/>
              </a:solidFill>
              <a:latin typeface="Arial"/>
              <a:cs typeface="Arial"/>
            </a:endParaRPr>
          </a:p>
        </p:txBody>
      </p:sp>
      <p:pic>
        <p:nvPicPr>
          <p:cNvPr id="4" name="Image 4" descr="Une image contenant ciel, extérieur, personne, montagne&#10;&#10;Description générée automatiquement">
            <a:extLst>
              <a:ext uri="{FF2B5EF4-FFF2-40B4-BE49-F238E27FC236}">
                <a16:creationId xmlns="" xmlns:a16="http://schemas.microsoft.com/office/drawing/2014/main" id="{B12BC4C1-49FF-4408-9076-57830CC43107}"/>
              </a:ext>
            </a:extLst>
          </p:cNvPr>
          <p:cNvPicPr>
            <a:picLocks noChangeAspect="1"/>
          </p:cNvPicPr>
          <p:nvPr/>
        </p:nvPicPr>
        <p:blipFill>
          <a:blip r:embed="rId2"/>
          <a:stretch>
            <a:fillRect/>
          </a:stretch>
        </p:blipFill>
        <p:spPr>
          <a:xfrm>
            <a:off x="602255" y="4085493"/>
            <a:ext cx="2743200" cy="2322576"/>
          </a:xfrm>
          <a:prstGeom prst="rect">
            <a:avLst/>
          </a:prstGeom>
        </p:spPr>
      </p:pic>
      <p:pic>
        <p:nvPicPr>
          <p:cNvPr id="5" name="Image 5" descr="Une image contenant intérieur, personne&#10;&#10;Description générée automatiquement">
            <a:extLst>
              <a:ext uri="{FF2B5EF4-FFF2-40B4-BE49-F238E27FC236}">
                <a16:creationId xmlns="" xmlns:a16="http://schemas.microsoft.com/office/drawing/2014/main" id="{65E1B55C-A3E5-470C-8429-2C3F0322073D}"/>
              </a:ext>
            </a:extLst>
          </p:cNvPr>
          <p:cNvPicPr>
            <a:picLocks noChangeAspect="1"/>
          </p:cNvPicPr>
          <p:nvPr/>
        </p:nvPicPr>
        <p:blipFill>
          <a:blip r:embed="rId3"/>
          <a:stretch>
            <a:fillRect/>
          </a:stretch>
        </p:blipFill>
        <p:spPr>
          <a:xfrm>
            <a:off x="602256" y="1638299"/>
            <a:ext cx="2743200" cy="2213472"/>
          </a:xfrm>
          <a:prstGeom prst="rect">
            <a:avLst/>
          </a:prstGeom>
        </p:spPr>
      </p:pic>
      <p:pic>
        <p:nvPicPr>
          <p:cNvPr id="6" name="Image 6" descr="Une image contenant intérieur&#10;&#10;Description générée automatiquement">
            <a:extLst>
              <a:ext uri="{FF2B5EF4-FFF2-40B4-BE49-F238E27FC236}">
                <a16:creationId xmlns="" xmlns:a16="http://schemas.microsoft.com/office/drawing/2014/main" id="{A8154999-E6A9-4696-968B-E943F4FC30F7}"/>
              </a:ext>
            </a:extLst>
          </p:cNvPr>
          <p:cNvPicPr>
            <a:picLocks noChangeAspect="1"/>
          </p:cNvPicPr>
          <p:nvPr/>
        </p:nvPicPr>
        <p:blipFill>
          <a:blip r:embed="rId4"/>
          <a:stretch>
            <a:fillRect/>
          </a:stretch>
        </p:blipFill>
        <p:spPr>
          <a:xfrm>
            <a:off x="8157990" y="1518951"/>
            <a:ext cx="2743200" cy="2332821"/>
          </a:xfrm>
          <a:prstGeom prst="rect">
            <a:avLst/>
          </a:prstGeom>
        </p:spPr>
      </p:pic>
      <p:sp>
        <p:nvSpPr>
          <p:cNvPr id="7" name="Rectangle 6">
            <a:extLst>
              <a:ext uri="{FF2B5EF4-FFF2-40B4-BE49-F238E27FC236}">
                <a16:creationId xmlns="" xmlns:a16="http://schemas.microsoft.com/office/drawing/2014/main" id="{2C37DBF9-5621-4A35-A2F8-BB6010BB55B9}"/>
              </a:ext>
            </a:extLst>
          </p:cNvPr>
          <p:cNvSpPr/>
          <p:nvPr/>
        </p:nvSpPr>
        <p:spPr>
          <a:xfrm>
            <a:off x="3426248" y="1218283"/>
            <a:ext cx="4672984" cy="55267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sz="2000">
                <a:cs typeface="Calibri"/>
              </a:rPr>
              <a:t>L'Homme a reculé ou se cherche, pendant quelques siècles. La médecine a été mélangée avec la sorcellerie. </a:t>
            </a:r>
          </a:p>
          <a:p>
            <a:pPr algn="ctr"/>
            <a:r>
              <a:rPr lang="fr-FR" sz="2000">
                <a:cs typeface="Calibri"/>
              </a:rPr>
              <a:t>On ne trouve qu'occasionnellement la trace de l'une ou l'autre invention médicale:</a:t>
            </a:r>
          </a:p>
          <a:p>
            <a:pPr algn="ctr"/>
            <a:r>
              <a:rPr lang="fr-FR" sz="2000">
                <a:cs typeface="Calibri"/>
              </a:rPr>
              <a:t>Découverte du vaccin contre variole en 1796 ou</a:t>
            </a:r>
          </a:p>
          <a:p>
            <a:pPr algn="ctr"/>
            <a:r>
              <a:rPr lang="fr-FR" sz="2000">
                <a:ea typeface="+mn-lt"/>
                <a:cs typeface="+mn-lt"/>
              </a:rPr>
              <a:t>l'histoire de Pasteur et du petit Joseph</a:t>
            </a:r>
            <a:endParaRPr lang="en-US" sz="2000">
              <a:ea typeface="+mn-lt"/>
              <a:cs typeface="+mn-lt"/>
            </a:endParaRPr>
          </a:p>
          <a:p>
            <a:pPr algn="ctr"/>
            <a:r>
              <a:rPr lang="fr-FR" sz="2000">
                <a:cs typeface="Calibri"/>
              </a:rPr>
              <a:t>Meister, 9 ans mordu à plusieurs reprises par un chien enragé. Désespérée, sa mère part à la recherche de Louis Pasteur, un scientifique qui aurait, selon les dires, mis au point un "remède" contre cette maladie. Le microbiologiste accepte et teste sa découverte pour la première fois. </a:t>
            </a:r>
            <a:endParaRPr lang="fr-FR" sz="2000">
              <a:ea typeface="+mn-lt"/>
              <a:cs typeface="+mn-lt"/>
            </a:endParaRPr>
          </a:p>
          <a:p>
            <a:pPr algn="ctr"/>
            <a:endParaRPr lang="fr-FR" sz="2000">
              <a:cs typeface="Calibri"/>
            </a:endParaRPr>
          </a:p>
        </p:txBody>
      </p:sp>
      <p:pic>
        <p:nvPicPr>
          <p:cNvPr id="9" name="Image 10" descr="Une image contenant texte, personne&#10;&#10;Description générée automatiquement">
            <a:extLst>
              <a:ext uri="{FF2B5EF4-FFF2-40B4-BE49-F238E27FC236}">
                <a16:creationId xmlns="" xmlns:a16="http://schemas.microsoft.com/office/drawing/2014/main" id="{1689225C-5548-4CB7-9C25-F06A246C6324}"/>
              </a:ext>
            </a:extLst>
          </p:cNvPr>
          <p:cNvPicPr>
            <a:picLocks noChangeAspect="1"/>
          </p:cNvPicPr>
          <p:nvPr/>
        </p:nvPicPr>
        <p:blipFill>
          <a:blip r:embed="rId5"/>
          <a:stretch>
            <a:fillRect/>
          </a:stretch>
        </p:blipFill>
        <p:spPr>
          <a:xfrm>
            <a:off x="8268159" y="4166212"/>
            <a:ext cx="2743200" cy="2170322"/>
          </a:xfrm>
          <a:prstGeom prst="rect">
            <a:avLst/>
          </a:prstGeom>
        </p:spPr>
      </p:pic>
    </p:spTree>
    <p:extLst>
      <p:ext uri="{BB962C8B-B14F-4D97-AF65-F5344CB8AC3E}">
        <p14:creationId xmlns:p14="http://schemas.microsoft.com/office/powerpoint/2010/main" val="2361755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ous-titre 2">
            <a:extLst>
              <a:ext uri="{FF2B5EF4-FFF2-40B4-BE49-F238E27FC236}">
                <a16:creationId xmlns="" xmlns:a16="http://schemas.microsoft.com/office/drawing/2014/main" id="{694029AB-59FB-4201-B15C-A2BA0FB80A8F}"/>
              </a:ext>
            </a:extLst>
          </p:cNvPr>
          <p:cNvSpPr>
            <a:spLocks noGrp="1"/>
          </p:cNvSpPr>
          <p:nvPr>
            <p:ph type="subTitle" idx="1"/>
          </p:nvPr>
        </p:nvSpPr>
        <p:spPr>
          <a:xfrm>
            <a:off x="945401" y="3812022"/>
            <a:ext cx="9674253" cy="2871544"/>
          </a:xfrm>
          <a:noFill/>
        </p:spPr>
        <p:txBody>
          <a:bodyPr vert="horz" lIns="91440" tIns="45720" rIns="91440" bIns="45720" rtlCol="0" anchor="t">
            <a:normAutofit/>
          </a:bodyPr>
          <a:lstStyle/>
          <a:p>
            <a:pPr algn="l" rtl="0" fontAlgn="base"/>
            <a:endParaRPr lang="fr-FR" sz="2400" b="0" i="0">
              <a:effectLst/>
              <a:latin typeface="Times New Roman" panose="02020603050405020304" pitchFamily="18" charset="0"/>
              <a:cs typeface="Times New Roman"/>
            </a:endParaRPr>
          </a:p>
          <a:p>
            <a:endParaRPr lang="fr-FR">
              <a:solidFill>
                <a:srgbClr val="000000"/>
              </a:solidFill>
              <a:latin typeface="Times New Roman"/>
              <a:cs typeface="Times New Roman"/>
            </a:endParaRPr>
          </a:p>
        </p:txBody>
      </p:sp>
      <p:sp>
        <p:nvSpPr>
          <p:cNvPr id="2" name="Titre 1">
            <a:extLst>
              <a:ext uri="{FF2B5EF4-FFF2-40B4-BE49-F238E27FC236}">
                <a16:creationId xmlns="" xmlns:a16="http://schemas.microsoft.com/office/drawing/2014/main" id="{DFC7C806-8D45-45AD-BD07-A4254E44818D}"/>
              </a:ext>
            </a:extLst>
          </p:cNvPr>
          <p:cNvSpPr>
            <a:spLocks noGrp="1"/>
          </p:cNvSpPr>
          <p:nvPr>
            <p:ph type="ctrTitle"/>
          </p:nvPr>
        </p:nvSpPr>
        <p:spPr>
          <a:xfrm>
            <a:off x="1544070" y="297388"/>
            <a:ext cx="8279872" cy="1339167"/>
          </a:xfrm>
          <a:solidFill>
            <a:schemeClr val="accent2"/>
          </a:solidFill>
        </p:spPr>
        <p:txBody>
          <a:bodyPr anchor="ctr">
            <a:normAutofit fontScale="90000"/>
          </a:bodyPr>
          <a:lstStyle/>
          <a:p>
            <a:r>
              <a:rPr lang="fr-FR" sz="4400">
                <a:solidFill>
                  <a:srgbClr val="080808"/>
                </a:solidFill>
              </a:rPr>
              <a:t/>
            </a:r>
            <a:br>
              <a:rPr lang="fr-FR" sz="4400">
                <a:solidFill>
                  <a:srgbClr val="080808"/>
                </a:solidFill>
              </a:rPr>
            </a:br>
            <a:r>
              <a:rPr lang="fr-FR" sz="4400"/>
              <a:t/>
            </a:r>
            <a:br>
              <a:rPr lang="fr-FR" sz="4400"/>
            </a:br>
            <a:r>
              <a:rPr lang="fr-FR" sz="4400">
                <a:solidFill>
                  <a:srgbClr val="080808"/>
                </a:solidFill>
              </a:rPr>
              <a:t>Etudes – Essais cliniques </a:t>
            </a:r>
            <a:r>
              <a:rPr lang="fr-FR" sz="4400">
                <a:solidFill>
                  <a:srgbClr val="080808"/>
                </a:solidFill>
                <a:ea typeface="+mj-lt"/>
                <a:cs typeface="+mj-lt"/>
              </a:rPr>
              <a:t>et éthique</a:t>
            </a:r>
            <a:r>
              <a:rPr lang="fr-FR" sz="4400">
                <a:solidFill>
                  <a:srgbClr val="080808"/>
                </a:solidFill>
                <a:cs typeface="Calibri Light"/>
              </a:rPr>
              <a:t/>
            </a:r>
            <a:br>
              <a:rPr lang="fr-FR" sz="4400">
                <a:solidFill>
                  <a:srgbClr val="080808"/>
                </a:solidFill>
                <a:cs typeface="Calibri Light"/>
              </a:rPr>
            </a:br>
            <a:r>
              <a:rPr lang="fr-FR" sz="4400">
                <a:cs typeface="Calibri Light"/>
              </a:rPr>
              <a:t/>
            </a:r>
            <a:br>
              <a:rPr lang="fr-FR" sz="4400">
                <a:cs typeface="Calibri Light"/>
              </a:rPr>
            </a:br>
            <a:endParaRPr lang="fr-FR" sz="4400">
              <a:solidFill>
                <a:srgbClr val="080808"/>
              </a:solidFill>
              <a:cs typeface="Calibri Light"/>
            </a:endParaRPr>
          </a:p>
        </p:txBody>
      </p:sp>
      <p:sp>
        <p:nvSpPr>
          <p:cNvPr id="29" name="Freeform: Shape 25">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Rectangle 3">
            <a:extLst>
              <a:ext uri="{FF2B5EF4-FFF2-40B4-BE49-F238E27FC236}">
                <a16:creationId xmlns="" xmlns:a16="http://schemas.microsoft.com/office/drawing/2014/main" id="{8E4BBB15-7E4E-4221-882A-E28430AF915A}"/>
              </a:ext>
            </a:extLst>
          </p:cNvPr>
          <p:cNvSpPr/>
          <p:nvPr/>
        </p:nvSpPr>
        <p:spPr>
          <a:xfrm>
            <a:off x="3648327" y="4266285"/>
            <a:ext cx="4269035" cy="207832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sz="3200">
                <a:solidFill>
                  <a:schemeClr val="tx1"/>
                </a:solidFill>
              </a:rPr>
              <a:t>Deuxième guerre mondiale</a:t>
            </a:r>
            <a:endParaRPr lang="fr-FR" sz="3200">
              <a:solidFill>
                <a:schemeClr val="tx1"/>
              </a:solidFill>
              <a:cs typeface="Calibri"/>
            </a:endParaRPr>
          </a:p>
          <a:p>
            <a:pPr algn="ctr">
              <a:lnSpc>
                <a:spcPct val="90000"/>
              </a:lnSpc>
              <a:spcBef>
                <a:spcPct val="0"/>
              </a:spcBef>
            </a:pPr>
            <a:endParaRPr lang="fr-FR" sz="1600">
              <a:solidFill>
                <a:schemeClr val="tx1"/>
              </a:solidFill>
              <a:cs typeface="Calibri"/>
            </a:endParaRPr>
          </a:p>
        </p:txBody>
      </p:sp>
      <p:pic>
        <p:nvPicPr>
          <p:cNvPr id="5" name="Image 5" descr="Une image contenant plancher, intérieur, personne&#10;&#10;Description générée automatiquement">
            <a:extLst>
              <a:ext uri="{FF2B5EF4-FFF2-40B4-BE49-F238E27FC236}">
                <a16:creationId xmlns="" xmlns:a16="http://schemas.microsoft.com/office/drawing/2014/main" id="{07F95741-8FA8-4454-B52F-9BBF7C0DCA30}"/>
              </a:ext>
            </a:extLst>
          </p:cNvPr>
          <p:cNvPicPr>
            <a:picLocks noChangeAspect="1"/>
          </p:cNvPicPr>
          <p:nvPr/>
        </p:nvPicPr>
        <p:blipFill>
          <a:blip r:embed="rId2"/>
          <a:stretch>
            <a:fillRect/>
          </a:stretch>
        </p:blipFill>
        <p:spPr>
          <a:xfrm>
            <a:off x="8765894" y="1801169"/>
            <a:ext cx="3119376" cy="2175357"/>
          </a:xfrm>
          <a:prstGeom prst="rect">
            <a:avLst/>
          </a:prstGeom>
        </p:spPr>
      </p:pic>
      <p:pic>
        <p:nvPicPr>
          <p:cNvPr id="6" name="Image 6" descr="Une image contenant personne, groupe, foule&#10;&#10;Description générée automatiquement">
            <a:extLst>
              <a:ext uri="{FF2B5EF4-FFF2-40B4-BE49-F238E27FC236}">
                <a16:creationId xmlns="" xmlns:a16="http://schemas.microsoft.com/office/drawing/2014/main" id="{195478F5-B67C-4220-8C34-3E0164DA52A8}"/>
              </a:ext>
            </a:extLst>
          </p:cNvPr>
          <p:cNvPicPr>
            <a:picLocks noChangeAspect="1"/>
          </p:cNvPicPr>
          <p:nvPr/>
        </p:nvPicPr>
        <p:blipFill>
          <a:blip r:embed="rId3"/>
          <a:stretch>
            <a:fillRect/>
          </a:stretch>
        </p:blipFill>
        <p:spPr>
          <a:xfrm>
            <a:off x="306730" y="1860111"/>
            <a:ext cx="2743198" cy="1893499"/>
          </a:xfrm>
          <a:prstGeom prst="rect">
            <a:avLst/>
          </a:prstGeom>
        </p:spPr>
      </p:pic>
      <p:pic>
        <p:nvPicPr>
          <p:cNvPr id="7" name="Image 8" descr="Une image contenant texte, personne, blanc, vieux&#10;&#10;Description générée automatiquement">
            <a:extLst>
              <a:ext uri="{FF2B5EF4-FFF2-40B4-BE49-F238E27FC236}">
                <a16:creationId xmlns="" xmlns:a16="http://schemas.microsoft.com/office/drawing/2014/main" id="{93156B1A-EEE7-4082-81E1-17F51C4EA860}"/>
              </a:ext>
            </a:extLst>
          </p:cNvPr>
          <p:cNvPicPr>
            <a:picLocks noChangeAspect="1"/>
          </p:cNvPicPr>
          <p:nvPr/>
        </p:nvPicPr>
        <p:blipFill>
          <a:blip r:embed="rId4"/>
          <a:stretch>
            <a:fillRect/>
          </a:stretch>
        </p:blipFill>
        <p:spPr>
          <a:xfrm>
            <a:off x="175912" y="4262196"/>
            <a:ext cx="2918025" cy="2085733"/>
          </a:xfrm>
          <a:prstGeom prst="rect">
            <a:avLst/>
          </a:prstGeom>
        </p:spPr>
      </p:pic>
      <p:pic>
        <p:nvPicPr>
          <p:cNvPr id="9" name="Image 10" descr="Une image contenant texte, personne, intérieur, vieux&#10;&#10;Description générée automatiquement">
            <a:extLst>
              <a:ext uri="{FF2B5EF4-FFF2-40B4-BE49-F238E27FC236}">
                <a16:creationId xmlns="" xmlns:a16="http://schemas.microsoft.com/office/drawing/2014/main" id="{44FE12E2-64EE-43E5-B9FE-039250E4D4B4}"/>
              </a:ext>
            </a:extLst>
          </p:cNvPr>
          <p:cNvPicPr>
            <a:picLocks noChangeAspect="1"/>
          </p:cNvPicPr>
          <p:nvPr/>
        </p:nvPicPr>
        <p:blipFill>
          <a:blip r:embed="rId5"/>
          <a:stretch>
            <a:fillRect/>
          </a:stretch>
        </p:blipFill>
        <p:spPr>
          <a:xfrm>
            <a:off x="8764567" y="4361546"/>
            <a:ext cx="3093093" cy="2079946"/>
          </a:xfrm>
          <a:prstGeom prst="rect">
            <a:avLst/>
          </a:prstGeom>
        </p:spPr>
      </p:pic>
      <p:pic>
        <p:nvPicPr>
          <p:cNvPr id="11" name="Image 12" descr="Une image contenant personne, mur, homme, intérieur&#10;&#10;Description générée automatiquement">
            <a:extLst>
              <a:ext uri="{FF2B5EF4-FFF2-40B4-BE49-F238E27FC236}">
                <a16:creationId xmlns="" xmlns:a16="http://schemas.microsoft.com/office/drawing/2014/main" id="{AA001555-7E7A-4E0E-9B2D-EBCEDF7B15F0}"/>
              </a:ext>
            </a:extLst>
          </p:cNvPr>
          <p:cNvPicPr>
            <a:picLocks noChangeAspect="1"/>
          </p:cNvPicPr>
          <p:nvPr/>
        </p:nvPicPr>
        <p:blipFill>
          <a:blip r:embed="rId6"/>
          <a:stretch>
            <a:fillRect/>
          </a:stretch>
        </p:blipFill>
        <p:spPr>
          <a:xfrm>
            <a:off x="3643434" y="1861052"/>
            <a:ext cx="4085258" cy="1949489"/>
          </a:xfrm>
          <a:prstGeom prst="rect">
            <a:avLst/>
          </a:prstGeom>
        </p:spPr>
      </p:pic>
    </p:spTree>
    <p:extLst>
      <p:ext uri="{BB962C8B-B14F-4D97-AF65-F5344CB8AC3E}">
        <p14:creationId xmlns:p14="http://schemas.microsoft.com/office/powerpoint/2010/main" val="89914632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775</Words>
  <Application>Microsoft Office PowerPoint</Application>
  <PresentationFormat>Grand écran</PresentationFormat>
  <Paragraphs>315</Paragraphs>
  <Slides>44</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44</vt:i4>
      </vt:variant>
    </vt:vector>
  </HeadingPairs>
  <TitlesOfParts>
    <vt:vector size="51" baseType="lpstr">
      <vt:lpstr>Arial</vt:lpstr>
      <vt:lpstr>Arial,Sans-Serif</vt:lpstr>
      <vt:lpstr>Calibri</vt:lpstr>
      <vt:lpstr>Calibri Light</vt:lpstr>
      <vt:lpstr>Times New Roman</vt:lpstr>
      <vt:lpstr>Wingdings</vt:lpstr>
      <vt:lpstr>Thème Office</vt:lpstr>
      <vt:lpstr>Etudes – Essais cliniques et éthique</vt:lpstr>
      <vt:lpstr>Etudes – Essais cliniques et éthique</vt:lpstr>
      <vt:lpstr>  Etudes – Essais cliniques et éthique  </vt:lpstr>
      <vt:lpstr>Etudes – Essais cliniques et éthique Et Quand on parle d'Ethique</vt:lpstr>
      <vt:lpstr> Etudes – Essais cliniques et éthique </vt:lpstr>
      <vt:lpstr> Etudes – Essais cliniques et éthique </vt:lpstr>
      <vt:lpstr> Etudes – Essais cliniques et éthique </vt:lpstr>
      <vt:lpstr> Etudes – Essais cliniques et éthique </vt:lpstr>
      <vt:lpstr>  Etudes – Essais cliniques et éthique  </vt:lpstr>
      <vt:lpstr>  Etudes – Essais cliniques et éthique  </vt:lpstr>
      <vt:lpstr> Etudes – Essais cliniques et éthique Etapes dans l’évolution de la bioéthique et de la création des Comités ad hoc :  Sur le plan international Med Sci (Paris) 2008 ; 24 : 208–212 De Nuremberg à aujourd’hui:  Les « Comités d’éthique » dans l’expérimentation humaine Jean-Paul Demarez*  </vt:lpstr>
      <vt:lpstr>   Etudes – Essais cliniques et éthique:  principes éthiques sur la protection des participants  principes éthiques sur la justification de la recherche biomédicale     </vt:lpstr>
      <vt:lpstr>   Etudes – Essais cliniques et éthique: Principes éthiques sur la protection des participants   </vt:lpstr>
      <vt:lpstr>  Etudes – Essais cliniques et éthique Principes éthiques sur la justification de la recherche biomédicale  </vt:lpstr>
      <vt:lpstr>Présentation PowerPoint</vt:lpstr>
      <vt:lpstr> Etapes dans l’évolution de la bioéthique et de la création des Comités ad hoc :  Sur le plan international </vt:lpstr>
      <vt:lpstr> Etudes – Essais cliniques et éthique Naissance du comité éthique: </vt:lpstr>
      <vt:lpstr> Etudes – Essais cliniques et éthique Membres de notre CE: </vt:lpstr>
      <vt:lpstr> Etudes – Essais cliniques et éthique Mission du comité éthique: </vt:lpstr>
      <vt:lpstr> Etudes – Essais cliniques et éthique Mission du comité éthique: </vt:lpstr>
      <vt:lpstr>   Etudes – Essais cliniques et éthique: Grands principes éthiques sur la protection des participants   </vt:lpstr>
      <vt:lpstr> Etudes – Essais cliniques et éthique le Consentement </vt:lpstr>
      <vt:lpstr>   Etudes – Essais cliniques et éthique: le consentement   </vt:lpstr>
      <vt:lpstr>   Etudes – Essais cliniques et éthique: Grands principes éthiques sur la protection des participants   </vt:lpstr>
      <vt:lpstr> Etudes – Essais cliniques et éthique Les droits du patient (étude ou pas étude)  </vt:lpstr>
      <vt:lpstr>  Etudes – Essais cliniques et éthique Les droits du patient  (point 3)  </vt:lpstr>
      <vt:lpstr>  Etudes – Essais cliniques et éthique Les droits du patient (étude ou pas étude) point 4  </vt:lpstr>
      <vt:lpstr>Présentation PowerPoint</vt:lpstr>
      <vt:lpstr>  Etudes – Essais cliniques et éthique: Étapes et procédures de mise en route d'un étude clinique  </vt:lpstr>
      <vt:lpstr>  Etudes – Essais cliniques et éthique: Encadrement des essais cliniques  </vt:lpstr>
      <vt:lpstr>  Etudes – Essais cliniques et éthique: Encadrement des essais cliniques  </vt:lpstr>
      <vt:lpstr> Etudes – Essais cliniques et éthique  Les phases d'étude  </vt:lpstr>
      <vt:lpstr> Etudes – Essais cliniques et éthique </vt:lpstr>
      <vt:lpstr> Etudes – Essais cliniques et éthique </vt:lpstr>
      <vt:lpstr> Etudes – Essais cliniques et éthique </vt:lpstr>
      <vt:lpstr> Etudes – Essais cliniques et éthique </vt:lpstr>
      <vt:lpstr> Etudes – Essais cliniques et éthique Conclusion </vt:lpstr>
      <vt:lpstr>  Etudes – Essais cliniques et éthique  La phrase  « Docteur je suis un Cobaye »  doit être bannie de la culture sociale et médicale.  Merci pour votre attention </vt:lpstr>
      <vt:lpstr>  Etudes – Essais cliniques et éthique  </vt:lpstr>
      <vt:lpstr>  Etudes – Essais cliniques et éthique Les droits du patient  </vt:lpstr>
      <vt:lpstr> Etudes – Essais cliniques et éthique Les droits du patient (étude ou pas étude) </vt:lpstr>
      <vt:lpstr>  Etudes – Essais cliniques et éthique Les droits du patient  </vt:lpstr>
      <vt:lpstr>  Etudes – Essais cliniques et éthique naissance des Comités d'éthique  </vt:lpstr>
      <vt:lpstr> Etudes – Essais cliniques et éthique Mission du comité éthique sur tout protocole d’expérimentation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Etudes Cliniques</dc:title>
  <dc:creator>Hassan Kalantari</dc:creator>
  <cp:lastModifiedBy>office office</cp:lastModifiedBy>
  <cp:revision>148</cp:revision>
  <dcterms:created xsi:type="dcterms:W3CDTF">2021-05-16T11:46:26Z</dcterms:created>
  <dcterms:modified xsi:type="dcterms:W3CDTF">2022-01-16T21:59:39Z</dcterms:modified>
</cp:coreProperties>
</file>